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2.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Lst>
  <p:notesMasterIdLst>
    <p:notesMasterId r:id="rId28"/>
  </p:notesMasterIdLst>
  <p:handoutMasterIdLst>
    <p:handoutMasterId r:id="rId29"/>
  </p:handoutMasterIdLst>
  <p:sldIdLst>
    <p:sldId id="307" r:id="rId2"/>
    <p:sldId id="323" r:id="rId3"/>
    <p:sldId id="322" r:id="rId4"/>
    <p:sldId id="312" r:id="rId5"/>
    <p:sldId id="303" r:id="rId6"/>
    <p:sldId id="304" r:id="rId7"/>
    <p:sldId id="305" r:id="rId8"/>
    <p:sldId id="302" r:id="rId9"/>
    <p:sldId id="324" r:id="rId10"/>
    <p:sldId id="333" r:id="rId11"/>
    <p:sldId id="334" r:id="rId12"/>
    <p:sldId id="331" r:id="rId13"/>
    <p:sldId id="335" r:id="rId14"/>
    <p:sldId id="336" r:id="rId15"/>
    <p:sldId id="337" r:id="rId16"/>
    <p:sldId id="338" r:id="rId17"/>
    <p:sldId id="326" r:id="rId18"/>
    <p:sldId id="327" r:id="rId19"/>
    <p:sldId id="329" r:id="rId20"/>
    <p:sldId id="328" r:id="rId21"/>
    <p:sldId id="330" r:id="rId22"/>
    <p:sldId id="332" r:id="rId23"/>
    <p:sldId id="325" r:id="rId24"/>
    <p:sldId id="321" r:id="rId25"/>
    <p:sldId id="340" r:id="rId26"/>
    <p:sldId id="320" r:id="rId27"/>
  </p:sldIdLst>
  <p:sldSz cx="12192000" cy="6858000"/>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淺色樣式 1 - 輔色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84" d="100"/>
          <a:sy n="84" d="100"/>
        </p:scale>
        <p:origin x="658" y="82"/>
      </p:cViewPr>
      <p:guideLst>
        <p:guide orient="horz"/>
        <p:guide pos="384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62" d="100"/>
          <a:sy n="62" d="100"/>
        </p:scale>
        <p:origin x="2874"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0E1FAE-C009-4983-BB91-775D97880D95}" type="doc">
      <dgm:prSet loTypeId="urn:microsoft.com/office/officeart/2005/8/layout/arrow2" loCatId="process" qsTypeId="urn:microsoft.com/office/officeart/2005/8/quickstyle/simple1" qsCatId="simple" csTypeId="urn:microsoft.com/office/officeart/2005/8/colors/accent1_2" csCatId="accent1" phldr="1"/>
      <dgm:spPr/>
    </dgm:pt>
    <dgm:pt modelId="{57F93533-77EB-417A-8A0C-97339FCCCC90}">
      <dgm:prSet phldrT="[文字]" custT="1"/>
      <dgm:spPr/>
      <dgm:t>
        <a:bodyPr/>
        <a:lstStyle/>
        <a:p>
          <a:r>
            <a:rPr lang="zh-TW" altLang="en-US" sz="1800" dirty="0"/>
            <a:t>透過各種管道推廣</a:t>
          </a:r>
          <a:endParaRPr lang="en-US" altLang="zh-TW" sz="1800" dirty="0"/>
        </a:p>
        <a:p>
          <a:r>
            <a:rPr lang="zh-TW" altLang="en-US" sz="1800" dirty="0"/>
            <a:t>增加會員廠商</a:t>
          </a:r>
        </a:p>
      </dgm:t>
    </dgm:pt>
    <dgm:pt modelId="{5DBC043D-C411-4762-861D-06A02DB44D4E}" type="parTrans" cxnId="{5A480498-1329-43FE-B887-CEAE55F16FE1}">
      <dgm:prSet/>
      <dgm:spPr/>
      <dgm:t>
        <a:bodyPr/>
        <a:lstStyle/>
        <a:p>
          <a:endParaRPr lang="zh-TW" altLang="en-US"/>
        </a:p>
      </dgm:t>
    </dgm:pt>
    <dgm:pt modelId="{1AB257CC-EC28-4736-AC8D-C7334074A52A}" type="sibTrans" cxnId="{5A480498-1329-43FE-B887-CEAE55F16FE1}">
      <dgm:prSet/>
      <dgm:spPr/>
      <dgm:t>
        <a:bodyPr/>
        <a:lstStyle/>
        <a:p>
          <a:endParaRPr lang="zh-TW" altLang="en-US"/>
        </a:p>
      </dgm:t>
    </dgm:pt>
    <dgm:pt modelId="{117A9D13-CE08-40F6-860E-DDC6BF52EC85}">
      <dgm:prSet phldrT="[文字]" custT="1"/>
      <dgm:spPr/>
      <dgm:t>
        <a:bodyPr/>
        <a:lstStyle/>
        <a:p>
          <a:r>
            <a:rPr lang="zh-TW" altLang="en-US" sz="1800" dirty="0">
              <a:latin typeface="微軟正黑體" panose="020B0604030504040204" pitchFamily="34" charset="-120"/>
              <a:ea typeface="微軟正黑體" panose="020B0604030504040204" pitchFamily="34" charset="-120"/>
            </a:rPr>
            <a:t>提供高品質的報告及諮詢服務</a:t>
          </a:r>
        </a:p>
      </dgm:t>
    </dgm:pt>
    <dgm:pt modelId="{5A42DD24-AC91-4233-A622-38009B2A985B}" type="parTrans" cxnId="{24B8F99E-BE33-4D0B-8CA1-FBF5DEA56593}">
      <dgm:prSet/>
      <dgm:spPr/>
      <dgm:t>
        <a:bodyPr/>
        <a:lstStyle/>
        <a:p>
          <a:endParaRPr lang="zh-TW" altLang="en-US"/>
        </a:p>
      </dgm:t>
    </dgm:pt>
    <dgm:pt modelId="{8333B475-79D0-44DB-8CE6-0FBD7BD6530A}" type="sibTrans" cxnId="{24B8F99E-BE33-4D0B-8CA1-FBF5DEA56593}">
      <dgm:prSet/>
      <dgm:spPr/>
      <dgm:t>
        <a:bodyPr/>
        <a:lstStyle/>
        <a:p>
          <a:endParaRPr lang="zh-TW" altLang="en-US"/>
        </a:p>
      </dgm:t>
    </dgm:pt>
    <dgm:pt modelId="{A9E061E4-B461-4D64-8576-9C13EE066604}">
      <dgm:prSet phldrT="[文字]" custT="1"/>
      <dgm:spPr/>
      <dgm:t>
        <a:bodyPr/>
        <a:lstStyle/>
        <a:p>
          <a:r>
            <a:rPr lang="en-US" altLang="zh-TW" sz="1800" dirty="0"/>
            <a:t>1.</a:t>
          </a:r>
          <a:r>
            <a:rPr lang="zh-TW" altLang="en-US" sz="1800" dirty="0"/>
            <a:t> 挖掘會員廠商之技術瓶頸</a:t>
          </a:r>
          <a:endParaRPr lang="en-US" altLang="zh-TW" sz="1800" dirty="0"/>
        </a:p>
        <a:p>
          <a:r>
            <a:rPr lang="en-US" altLang="zh-TW" sz="1800" dirty="0"/>
            <a:t>2.</a:t>
          </a:r>
          <a:r>
            <a:rPr lang="zh-TW" altLang="en-US" sz="1800" dirty="0"/>
            <a:t> 提供教育訓練</a:t>
          </a:r>
          <a:endParaRPr lang="en-US" altLang="zh-TW" sz="1800" dirty="0"/>
        </a:p>
        <a:p>
          <a:r>
            <a:rPr lang="en-US" altLang="zh-TW" sz="1800" dirty="0"/>
            <a:t>3.</a:t>
          </a:r>
          <a:r>
            <a:rPr lang="zh-TW" altLang="en-US" sz="1800" dirty="0"/>
            <a:t> 具專利價值技轉之開拓</a:t>
          </a:r>
        </a:p>
      </dgm:t>
    </dgm:pt>
    <dgm:pt modelId="{1217DB4C-5185-4A21-963F-D15B5C13C3D4}" type="parTrans" cxnId="{5C6B3216-0FD7-4615-A762-2C58A53EFA0A}">
      <dgm:prSet/>
      <dgm:spPr/>
      <dgm:t>
        <a:bodyPr/>
        <a:lstStyle/>
        <a:p>
          <a:endParaRPr lang="zh-TW" altLang="en-US"/>
        </a:p>
      </dgm:t>
    </dgm:pt>
    <dgm:pt modelId="{95191220-3974-4EBC-8EB7-9EE36F84DE09}" type="sibTrans" cxnId="{5C6B3216-0FD7-4615-A762-2C58A53EFA0A}">
      <dgm:prSet/>
      <dgm:spPr/>
      <dgm:t>
        <a:bodyPr/>
        <a:lstStyle/>
        <a:p>
          <a:endParaRPr lang="zh-TW" altLang="en-US"/>
        </a:p>
      </dgm:t>
    </dgm:pt>
    <dgm:pt modelId="{1E803B96-7888-4EAB-9ADB-FC52F1D5B4A7}" type="pres">
      <dgm:prSet presAssocID="{350E1FAE-C009-4983-BB91-775D97880D95}" presName="arrowDiagram" presStyleCnt="0">
        <dgm:presLayoutVars>
          <dgm:chMax val="5"/>
          <dgm:dir/>
          <dgm:resizeHandles val="exact"/>
        </dgm:presLayoutVars>
      </dgm:prSet>
      <dgm:spPr/>
    </dgm:pt>
    <dgm:pt modelId="{265B3552-67FB-4F7B-BD67-4FCF70EE2C72}" type="pres">
      <dgm:prSet presAssocID="{350E1FAE-C009-4983-BB91-775D97880D95}" presName="arrow" presStyleLbl="bgShp" presStyleIdx="0" presStyleCnt="1" custScaleX="146960" custScaleY="91265"/>
      <dgm:spPr/>
    </dgm:pt>
    <dgm:pt modelId="{76EEDB67-5D65-4144-90DB-F7D283A29DD9}" type="pres">
      <dgm:prSet presAssocID="{350E1FAE-C009-4983-BB91-775D97880D95}" presName="arrowDiagram3" presStyleCnt="0"/>
      <dgm:spPr/>
    </dgm:pt>
    <dgm:pt modelId="{6B72B954-F874-469D-9936-584E77492A47}" type="pres">
      <dgm:prSet presAssocID="{57F93533-77EB-417A-8A0C-97339FCCCC90}" presName="bullet3a" presStyleLbl="node1" presStyleIdx="0" presStyleCnt="3" custLinFactX="-100000" custLinFactY="-100000" custLinFactNeighborX="-122089" custLinFactNeighborY="-142296"/>
      <dgm:spPr/>
    </dgm:pt>
    <dgm:pt modelId="{A4D79440-11FD-4694-8E1B-23F608479605}" type="pres">
      <dgm:prSet presAssocID="{57F93533-77EB-417A-8A0C-97339FCCCC90}" presName="textBox3a" presStyleLbl="revTx" presStyleIdx="0" presStyleCnt="3" custScaleX="245877" custScaleY="58140" custLinFactX="-38667" custLinFactNeighborX="-100000" custLinFactNeighborY="10068">
        <dgm:presLayoutVars>
          <dgm:bulletEnabled val="1"/>
        </dgm:presLayoutVars>
      </dgm:prSet>
      <dgm:spPr/>
    </dgm:pt>
    <dgm:pt modelId="{3E471988-989E-4B13-9A4F-D29E91EF7D66}" type="pres">
      <dgm:prSet presAssocID="{117A9D13-CE08-40F6-860E-DDC6BF52EC85}" presName="bullet3b" presStyleLbl="node1" presStyleIdx="1" presStyleCnt="3"/>
      <dgm:spPr/>
    </dgm:pt>
    <dgm:pt modelId="{3E5296F2-5DF5-474F-AE50-44DFC21A1358}" type="pres">
      <dgm:prSet presAssocID="{117A9D13-CE08-40F6-860E-DDC6BF52EC85}" presName="textBox3b" presStyleLbl="revTx" presStyleIdx="1" presStyleCnt="3" custScaleX="148909" custScaleY="68067" custLinFactNeighborX="-33532" custLinFactNeighborY="13481">
        <dgm:presLayoutVars>
          <dgm:bulletEnabled val="1"/>
        </dgm:presLayoutVars>
      </dgm:prSet>
      <dgm:spPr/>
    </dgm:pt>
    <dgm:pt modelId="{124D789D-EE6A-4FDF-A9F6-6964C811AE82}" type="pres">
      <dgm:prSet presAssocID="{A9E061E4-B461-4D64-8576-9C13EE066604}" presName="bullet3c" presStyleLbl="node1" presStyleIdx="2" presStyleCnt="3" custLinFactNeighborX="-25275" custLinFactNeighborY="48515"/>
      <dgm:spPr/>
    </dgm:pt>
    <dgm:pt modelId="{6B3F1ECD-78C9-42B1-874A-E570CA8DACBD}" type="pres">
      <dgm:prSet presAssocID="{A9E061E4-B461-4D64-8576-9C13EE066604}" presName="textBox3c" presStyleLbl="revTx" presStyleIdx="2" presStyleCnt="3" custScaleX="207794" custScaleY="40010" custLinFactNeighborX="37583" custLinFactNeighborY="-7233">
        <dgm:presLayoutVars>
          <dgm:bulletEnabled val="1"/>
        </dgm:presLayoutVars>
      </dgm:prSet>
      <dgm:spPr/>
    </dgm:pt>
  </dgm:ptLst>
  <dgm:cxnLst>
    <dgm:cxn modelId="{5C6B3216-0FD7-4615-A762-2C58A53EFA0A}" srcId="{350E1FAE-C009-4983-BB91-775D97880D95}" destId="{A9E061E4-B461-4D64-8576-9C13EE066604}" srcOrd="2" destOrd="0" parTransId="{1217DB4C-5185-4A21-963F-D15B5C13C3D4}" sibTransId="{95191220-3974-4EBC-8EB7-9EE36F84DE09}"/>
    <dgm:cxn modelId="{E86DCD5E-55EF-43C4-8C27-A350FCD4283B}" type="presOf" srcId="{57F93533-77EB-417A-8A0C-97339FCCCC90}" destId="{A4D79440-11FD-4694-8E1B-23F608479605}" srcOrd="0" destOrd="0" presId="urn:microsoft.com/office/officeart/2005/8/layout/arrow2"/>
    <dgm:cxn modelId="{5A480498-1329-43FE-B887-CEAE55F16FE1}" srcId="{350E1FAE-C009-4983-BB91-775D97880D95}" destId="{57F93533-77EB-417A-8A0C-97339FCCCC90}" srcOrd="0" destOrd="0" parTransId="{5DBC043D-C411-4762-861D-06A02DB44D4E}" sibTransId="{1AB257CC-EC28-4736-AC8D-C7334074A52A}"/>
    <dgm:cxn modelId="{24B8F99E-BE33-4D0B-8CA1-FBF5DEA56593}" srcId="{350E1FAE-C009-4983-BB91-775D97880D95}" destId="{117A9D13-CE08-40F6-860E-DDC6BF52EC85}" srcOrd="1" destOrd="0" parTransId="{5A42DD24-AC91-4233-A622-38009B2A985B}" sibTransId="{8333B475-79D0-44DB-8CE6-0FBD7BD6530A}"/>
    <dgm:cxn modelId="{11D0E9B6-0CB1-4CDA-B3A5-1C9B699EB570}" type="presOf" srcId="{A9E061E4-B461-4D64-8576-9C13EE066604}" destId="{6B3F1ECD-78C9-42B1-874A-E570CA8DACBD}" srcOrd="0" destOrd="0" presId="urn:microsoft.com/office/officeart/2005/8/layout/arrow2"/>
    <dgm:cxn modelId="{C0992ADF-74DB-4BFA-BAB6-5DBD4128F1D1}" type="presOf" srcId="{350E1FAE-C009-4983-BB91-775D97880D95}" destId="{1E803B96-7888-4EAB-9ADB-FC52F1D5B4A7}" srcOrd="0" destOrd="0" presId="urn:microsoft.com/office/officeart/2005/8/layout/arrow2"/>
    <dgm:cxn modelId="{5FEC42FA-8E35-43E6-8687-8A6F22C5481F}" type="presOf" srcId="{117A9D13-CE08-40F6-860E-DDC6BF52EC85}" destId="{3E5296F2-5DF5-474F-AE50-44DFC21A1358}" srcOrd="0" destOrd="0" presId="urn:microsoft.com/office/officeart/2005/8/layout/arrow2"/>
    <dgm:cxn modelId="{9E5D7A9D-075A-4322-8011-D6EDD9101E6F}" type="presParOf" srcId="{1E803B96-7888-4EAB-9ADB-FC52F1D5B4A7}" destId="{265B3552-67FB-4F7B-BD67-4FCF70EE2C72}" srcOrd="0" destOrd="0" presId="urn:microsoft.com/office/officeart/2005/8/layout/arrow2"/>
    <dgm:cxn modelId="{F0721B3C-9F07-4A10-A898-57F8AFA911BC}" type="presParOf" srcId="{1E803B96-7888-4EAB-9ADB-FC52F1D5B4A7}" destId="{76EEDB67-5D65-4144-90DB-F7D283A29DD9}" srcOrd="1" destOrd="0" presId="urn:microsoft.com/office/officeart/2005/8/layout/arrow2"/>
    <dgm:cxn modelId="{FE62D604-C61D-492B-BCB3-CD64C8C1C8FF}" type="presParOf" srcId="{76EEDB67-5D65-4144-90DB-F7D283A29DD9}" destId="{6B72B954-F874-469D-9936-584E77492A47}" srcOrd="0" destOrd="0" presId="urn:microsoft.com/office/officeart/2005/8/layout/arrow2"/>
    <dgm:cxn modelId="{A72E20D3-1908-40BC-82D1-1851D19C5A23}" type="presParOf" srcId="{76EEDB67-5D65-4144-90DB-F7D283A29DD9}" destId="{A4D79440-11FD-4694-8E1B-23F608479605}" srcOrd="1" destOrd="0" presId="urn:microsoft.com/office/officeart/2005/8/layout/arrow2"/>
    <dgm:cxn modelId="{508B5708-B87A-44A7-9173-3E62FD625B69}" type="presParOf" srcId="{76EEDB67-5D65-4144-90DB-F7D283A29DD9}" destId="{3E471988-989E-4B13-9A4F-D29E91EF7D66}" srcOrd="2" destOrd="0" presId="urn:microsoft.com/office/officeart/2005/8/layout/arrow2"/>
    <dgm:cxn modelId="{B16DDBF3-CDE1-46D2-8B61-A8A5149654D6}" type="presParOf" srcId="{76EEDB67-5D65-4144-90DB-F7D283A29DD9}" destId="{3E5296F2-5DF5-474F-AE50-44DFC21A1358}" srcOrd="3" destOrd="0" presId="urn:microsoft.com/office/officeart/2005/8/layout/arrow2"/>
    <dgm:cxn modelId="{A9BE6098-9606-4C0A-9F9E-261075C8E55B}" type="presParOf" srcId="{76EEDB67-5D65-4144-90DB-F7D283A29DD9}" destId="{124D789D-EE6A-4FDF-A9F6-6964C811AE82}" srcOrd="4" destOrd="0" presId="urn:microsoft.com/office/officeart/2005/8/layout/arrow2"/>
    <dgm:cxn modelId="{53B6E7FF-01BC-4DA4-9804-0ABC9B7073D1}" type="presParOf" srcId="{76EEDB67-5D65-4144-90DB-F7D283A29DD9}" destId="{6B3F1ECD-78C9-42B1-874A-E570CA8DACBD}"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D2FCDF-AAE0-4A75-912E-88BE3E594B7B}" type="doc">
      <dgm:prSet loTypeId="urn:microsoft.com/office/officeart/2005/8/layout/cycle8" loCatId="cycle" qsTypeId="urn:microsoft.com/office/officeart/2005/8/quickstyle/simple1" qsCatId="simple" csTypeId="urn:microsoft.com/office/officeart/2005/8/colors/colorful3" csCatId="colorful" phldr="1"/>
      <dgm:spPr/>
    </dgm:pt>
    <dgm:pt modelId="{170309EC-C02B-479A-9B01-24022E0D53C7}">
      <dgm:prSet phldrT="[文字]"/>
      <dgm:spPr/>
      <dgm:t>
        <a:bodyPr/>
        <a:lstStyle/>
        <a:p>
          <a:r>
            <a:rPr lang="zh-TW" altLang="en-US" dirty="0">
              <a:latin typeface="微軟正黑體" panose="020B0604030504040204" pitchFamily="34" charset="-120"/>
              <a:ea typeface="微軟正黑體" panose="020B0604030504040204" pitchFamily="34" charset="-120"/>
            </a:rPr>
            <a:t>產學行政支持</a:t>
          </a:r>
        </a:p>
      </dgm:t>
    </dgm:pt>
    <dgm:pt modelId="{C1E16393-D247-4836-AC89-B6FCD0393455}" type="parTrans" cxnId="{6800FA6A-A93B-48B8-B79A-ADFA13060E0A}">
      <dgm:prSet/>
      <dgm:spPr/>
      <dgm:t>
        <a:bodyPr/>
        <a:lstStyle/>
        <a:p>
          <a:endParaRPr lang="zh-TW" altLang="en-US">
            <a:latin typeface="微軟正黑體" panose="020B0604030504040204" pitchFamily="34" charset="-120"/>
            <a:ea typeface="微軟正黑體" panose="020B0604030504040204" pitchFamily="34" charset="-120"/>
          </a:endParaRPr>
        </a:p>
      </dgm:t>
    </dgm:pt>
    <dgm:pt modelId="{10F94CF2-29DB-4ADB-AAB2-3A767FA9ADF0}" type="sibTrans" cxnId="{6800FA6A-A93B-48B8-B79A-ADFA13060E0A}">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9ED4229-D17A-4A19-8DF4-1E1C20F8D5F1}">
      <dgm:prSet phldrT="[文字]"/>
      <dgm:spPr/>
      <dgm:t>
        <a:bodyPr/>
        <a:lstStyle/>
        <a:p>
          <a:r>
            <a:rPr lang="zh-TW" altLang="en-US" dirty="0">
              <a:latin typeface="微軟正黑體" panose="020B0604030504040204" pitchFamily="34" charset="-120"/>
              <a:ea typeface="微軟正黑體" panose="020B0604030504040204" pitchFamily="34" charset="-120"/>
            </a:rPr>
            <a:t>推廣</a:t>
          </a:r>
        </a:p>
      </dgm:t>
    </dgm:pt>
    <dgm:pt modelId="{51F07066-88EA-465B-80FD-C6EADFEDA8AE}" type="parTrans" cxnId="{03D2B1FC-8B1C-41B5-87B1-A2D80932780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BF31F5E-EF69-47C6-8AC6-D36ABAA6ECA4}" type="sibTrans" cxnId="{03D2B1FC-8B1C-41B5-87B1-A2D80932780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E70A161D-1FA5-49E7-8EE9-14E31701E17F}">
      <dgm:prSet phldrT="[文字]"/>
      <dgm:spPr/>
      <dgm:t>
        <a:bodyPr/>
        <a:lstStyle/>
        <a:p>
          <a:r>
            <a:rPr lang="zh-TW" altLang="en-US" dirty="0">
              <a:latin typeface="微軟正黑體" panose="020B0604030504040204" pitchFamily="34" charset="-120"/>
              <a:ea typeface="微軟正黑體" panose="020B0604030504040204" pitchFamily="34" charset="-120"/>
            </a:rPr>
            <a:t>技術</a:t>
          </a:r>
        </a:p>
      </dgm:t>
    </dgm:pt>
    <dgm:pt modelId="{AC578269-2896-40D1-B5F3-91957E67247C}" type="parTrans" cxnId="{DB33AE36-80C4-4467-851C-835583D1867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D0BA894-0F35-418E-B0D7-4E3DAC3330C0}" type="sibTrans" cxnId="{DB33AE36-80C4-4467-851C-835583D1867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D95906FD-B8BE-48C3-8C77-3932511E20D3}" type="pres">
      <dgm:prSet presAssocID="{E2D2FCDF-AAE0-4A75-912E-88BE3E594B7B}" presName="compositeShape" presStyleCnt="0">
        <dgm:presLayoutVars>
          <dgm:chMax val="7"/>
          <dgm:dir/>
          <dgm:resizeHandles val="exact"/>
        </dgm:presLayoutVars>
      </dgm:prSet>
      <dgm:spPr/>
    </dgm:pt>
    <dgm:pt modelId="{2D74B567-0A9D-4CAD-B8D6-8DDE9B713338}" type="pres">
      <dgm:prSet presAssocID="{E2D2FCDF-AAE0-4A75-912E-88BE3E594B7B}" presName="wedge1" presStyleLbl="node1" presStyleIdx="0" presStyleCnt="3"/>
      <dgm:spPr/>
    </dgm:pt>
    <dgm:pt modelId="{542A34CA-B4B2-450A-8839-BAF5C6D372A9}" type="pres">
      <dgm:prSet presAssocID="{E2D2FCDF-AAE0-4A75-912E-88BE3E594B7B}" presName="dummy1a" presStyleCnt="0"/>
      <dgm:spPr/>
    </dgm:pt>
    <dgm:pt modelId="{8F631B73-B8A6-4190-8A29-16CA208F09B4}" type="pres">
      <dgm:prSet presAssocID="{E2D2FCDF-AAE0-4A75-912E-88BE3E594B7B}" presName="dummy1b" presStyleCnt="0"/>
      <dgm:spPr/>
    </dgm:pt>
    <dgm:pt modelId="{42CB6BA9-87CF-4351-BFD0-F5F58B094BD5}" type="pres">
      <dgm:prSet presAssocID="{E2D2FCDF-AAE0-4A75-912E-88BE3E594B7B}" presName="wedge1Tx" presStyleLbl="node1" presStyleIdx="0" presStyleCnt="3">
        <dgm:presLayoutVars>
          <dgm:chMax val="0"/>
          <dgm:chPref val="0"/>
          <dgm:bulletEnabled val="1"/>
        </dgm:presLayoutVars>
      </dgm:prSet>
      <dgm:spPr/>
    </dgm:pt>
    <dgm:pt modelId="{830C0039-80BB-452B-8B1C-8A67CE9850BA}" type="pres">
      <dgm:prSet presAssocID="{E2D2FCDF-AAE0-4A75-912E-88BE3E594B7B}" presName="wedge2" presStyleLbl="node1" presStyleIdx="1" presStyleCnt="3"/>
      <dgm:spPr/>
    </dgm:pt>
    <dgm:pt modelId="{51DE01BC-0F73-482C-8C1E-30F7CAFC1AE8}" type="pres">
      <dgm:prSet presAssocID="{E2D2FCDF-AAE0-4A75-912E-88BE3E594B7B}" presName="dummy2a" presStyleCnt="0"/>
      <dgm:spPr/>
    </dgm:pt>
    <dgm:pt modelId="{12DA7B67-3E14-4E6D-A96F-D84B6F06A1CE}" type="pres">
      <dgm:prSet presAssocID="{E2D2FCDF-AAE0-4A75-912E-88BE3E594B7B}" presName="dummy2b" presStyleCnt="0"/>
      <dgm:spPr/>
    </dgm:pt>
    <dgm:pt modelId="{606E0B87-C8E0-47EA-8CE4-CCADDFB0B9B5}" type="pres">
      <dgm:prSet presAssocID="{E2D2FCDF-AAE0-4A75-912E-88BE3E594B7B}" presName="wedge2Tx" presStyleLbl="node1" presStyleIdx="1" presStyleCnt="3">
        <dgm:presLayoutVars>
          <dgm:chMax val="0"/>
          <dgm:chPref val="0"/>
          <dgm:bulletEnabled val="1"/>
        </dgm:presLayoutVars>
      </dgm:prSet>
      <dgm:spPr/>
    </dgm:pt>
    <dgm:pt modelId="{F1A26C14-B0A8-42D7-9816-B6F181B60C31}" type="pres">
      <dgm:prSet presAssocID="{E2D2FCDF-AAE0-4A75-912E-88BE3E594B7B}" presName="wedge3" presStyleLbl="node1" presStyleIdx="2" presStyleCnt="3"/>
      <dgm:spPr/>
    </dgm:pt>
    <dgm:pt modelId="{079DE779-1731-4396-AFB5-20DC1E0FAEA9}" type="pres">
      <dgm:prSet presAssocID="{E2D2FCDF-AAE0-4A75-912E-88BE3E594B7B}" presName="dummy3a" presStyleCnt="0"/>
      <dgm:spPr/>
    </dgm:pt>
    <dgm:pt modelId="{F89A8AEA-3570-488C-81A6-B3D9D5D43798}" type="pres">
      <dgm:prSet presAssocID="{E2D2FCDF-AAE0-4A75-912E-88BE3E594B7B}" presName="dummy3b" presStyleCnt="0"/>
      <dgm:spPr/>
    </dgm:pt>
    <dgm:pt modelId="{E5953F16-2D25-40AF-AB1C-BCEB7CDF2A6E}" type="pres">
      <dgm:prSet presAssocID="{E2D2FCDF-AAE0-4A75-912E-88BE3E594B7B}" presName="wedge3Tx" presStyleLbl="node1" presStyleIdx="2" presStyleCnt="3">
        <dgm:presLayoutVars>
          <dgm:chMax val="0"/>
          <dgm:chPref val="0"/>
          <dgm:bulletEnabled val="1"/>
        </dgm:presLayoutVars>
      </dgm:prSet>
      <dgm:spPr/>
    </dgm:pt>
    <dgm:pt modelId="{808ACCE8-C9AA-405D-BF38-045D427EAD5A}" type="pres">
      <dgm:prSet presAssocID="{10F94CF2-29DB-4ADB-AAB2-3A767FA9ADF0}" presName="arrowWedge1" presStyleLbl="fgSibTrans2D1" presStyleIdx="0" presStyleCnt="3"/>
      <dgm:spPr/>
    </dgm:pt>
    <dgm:pt modelId="{5D1E8583-CA77-4EFA-96FB-DC06AE73FA03}" type="pres">
      <dgm:prSet presAssocID="{6BF31F5E-EF69-47C6-8AC6-D36ABAA6ECA4}" presName="arrowWedge2" presStyleLbl="fgSibTrans2D1" presStyleIdx="1" presStyleCnt="3"/>
      <dgm:spPr/>
    </dgm:pt>
    <dgm:pt modelId="{51E649B0-3ACE-49F3-8CDF-0EB462298734}" type="pres">
      <dgm:prSet presAssocID="{4D0BA894-0F35-418E-B0D7-4E3DAC3330C0}" presName="arrowWedge3" presStyleLbl="fgSibTrans2D1" presStyleIdx="2" presStyleCnt="3"/>
      <dgm:spPr/>
    </dgm:pt>
  </dgm:ptLst>
  <dgm:cxnLst>
    <dgm:cxn modelId="{FD1E1F23-8A76-4852-9328-0E2C086E857D}" type="presOf" srcId="{E70A161D-1FA5-49E7-8EE9-14E31701E17F}" destId="{E5953F16-2D25-40AF-AB1C-BCEB7CDF2A6E}" srcOrd="1" destOrd="0" presId="urn:microsoft.com/office/officeart/2005/8/layout/cycle8"/>
    <dgm:cxn modelId="{DD31C534-A2BB-4DC0-AE1B-FFDC691266B5}" type="presOf" srcId="{170309EC-C02B-479A-9B01-24022E0D53C7}" destId="{42CB6BA9-87CF-4351-BFD0-F5F58B094BD5}" srcOrd="1" destOrd="0" presId="urn:microsoft.com/office/officeart/2005/8/layout/cycle8"/>
    <dgm:cxn modelId="{DB33AE36-80C4-4467-851C-835583D1867E}" srcId="{E2D2FCDF-AAE0-4A75-912E-88BE3E594B7B}" destId="{E70A161D-1FA5-49E7-8EE9-14E31701E17F}" srcOrd="2" destOrd="0" parTransId="{AC578269-2896-40D1-B5F3-91957E67247C}" sibTransId="{4D0BA894-0F35-418E-B0D7-4E3DAC3330C0}"/>
    <dgm:cxn modelId="{6800FA6A-A93B-48B8-B79A-ADFA13060E0A}" srcId="{E2D2FCDF-AAE0-4A75-912E-88BE3E594B7B}" destId="{170309EC-C02B-479A-9B01-24022E0D53C7}" srcOrd="0" destOrd="0" parTransId="{C1E16393-D247-4836-AC89-B6FCD0393455}" sibTransId="{10F94CF2-29DB-4ADB-AAB2-3A767FA9ADF0}"/>
    <dgm:cxn modelId="{A280CC73-DC4A-4094-AA6E-4A9AFF6BFBF7}" type="presOf" srcId="{E70A161D-1FA5-49E7-8EE9-14E31701E17F}" destId="{F1A26C14-B0A8-42D7-9816-B6F181B60C31}" srcOrd="0" destOrd="0" presId="urn:microsoft.com/office/officeart/2005/8/layout/cycle8"/>
    <dgm:cxn modelId="{8E566787-8E2B-463F-8327-45C969724B06}" type="presOf" srcId="{09ED4229-D17A-4A19-8DF4-1E1C20F8D5F1}" destId="{606E0B87-C8E0-47EA-8CE4-CCADDFB0B9B5}" srcOrd="1" destOrd="0" presId="urn:microsoft.com/office/officeart/2005/8/layout/cycle8"/>
    <dgm:cxn modelId="{E8088091-DB3D-4ACB-AFDB-29BE453F7ED6}" type="presOf" srcId="{09ED4229-D17A-4A19-8DF4-1E1C20F8D5F1}" destId="{830C0039-80BB-452B-8B1C-8A67CE9850BA}" srcOrd="0" destOrd="0" presId="urn:microsoft.com/office/officeart/2005/8/layout/cycle8"/>
    <dgm:cxn modelId="{9506D4B5-279A-4583-B944-1A5B189FE884}" type="presOf" srcId="{170309EC-C02B-479A-9B01-24022E0D53C7}" destId="{2D74B567-0A9D-4CAD-B8D6-8DDE9B713338}" srcOrd="0" destOrd="0" presId="urn:microsoft.com/office/officeart/2005/8/layout/cycle8"/>
    <dgm:cxn modelId="{6FEB9CD2-EBC6-4DBB-94A1-9E1F55072B8C}" type="presOf" srcId="{E2D2FCDF-AAE0-4A75-912E-88BE3E594B7B}" destId="{D95906FD-B8BE-48C3-8C77-3932511E20D3}" srcOrd="0" destOrd="0" presId="urn:microsoft.com/office/officeart/2005/8/layout/cycle8"/>
    <dgm:cxn modelId="{03D2B1FC-8B1C-41B5-87B1-A2D809327806}" srcId="{E2D2FCDF-AAE0-4A75-912E-88BE3E594B7B}" destId="{09ED4229-D17A-4A19-8DF4-1E1C20F8D5F1}" srcOrd="1" destOrd="0" parTransId="{51F07066-88EA-465B-80FD-C6EADFEDA8AE}" sibTransId="{6BF31F5E-EF69-47C6-8AC6-D36ABAA6ECA4}"/>
    <dgm:cxn modelId="{2A939213-23E5-41B7-A65E-616F3FA00140}" type="presParOf" srcId="{D95906FD-B8BE-48C3-8C77-3932511E20D3}" destId="{2D74B567-0A9D-4CAD-B8D6-8DDE9B713338}" srcOrd="0" destOrd="0" presId="urn:microsoft.com/office/officeart/2005/8/layout/cycle8"/>
    <dgm:cxn modelId="{E252F820-0DC8-4724-8978-314EEC249FC6}" type="presParOf" srcId="{D95906FD-B8BE-48C3-8C77-3932511E20D3}" destId="{542A34CA-B4B2-450A-8839-BAF5C6D372A9}" srcOrd="1" destOrd="0" presId="urn:microsoft.com/office/officeart/2005/8/layout/cycle8"/>
    <dgm:cxn modelId="{A427A5B3-E791-4340-B987-9F754CB9089F}" type="presParOf" srcId="{D95906FD-B8BE-48C3-8C77-3932511E20D3}" destId="{8F631B73-B8A6-4190-8A29-16CA208F09B4}" srcOrd="2" destOrd="0" presId="urn:microsoft.com/office/officeart/2005/8/layout/cycle8"/>
    <dgm:cxn modelId="{42FE862C-32C7-41D2-91E0-79160CB457B1}" type="presParOf" srcId="{D95906FD-B8BE-48C3-8C77-3932511E20D3}" destId="{42CB6BA9-87CF-4351-BFD0-F5F58B094BD5}" srcOrd="3" destOrd="0" presId="urn:microsoft.com/office/officeart/2005/8/layout/cycle8"/>
    <dgm:cxn modelId="{03FF49FD-6478-40AE-A7CA-241D3305DC69}" type="presParOf" srcId="{D95906FD-B8BE-48C3-8C77-3932511E20D3}" destId="{830C0039-80BB-452B-8B1C-8A67CE9850BA}" srcOrd="4" destOrd="0" presId="urn:microsoft.com/office/officeart/2005/8/layout/cycle8"/>
    <dgm:cxn modelId="{45930B2B-72A6-497E-BC4C-38782D86E55E}" type="presParOf" srcId="{D95906FD-B8BE-48C3-8C77-3932511E20D3}" destId="{51DE01BC-0F73-482C-8C1E-30F7CAFC1AE8}" srcOrd="5" destOrd="0" presId="urn:microsoft.com/office/officeart/2005/8/layout/cycle8"/>
    <dgm:cxn modelId="{51EC9E27-990A-48F3-87D1-B2ADF01DE7EC}" type="presParOf" srcId="{D95906FD-B8BE-48C3-8C77-3932511E20D3}" destId="{12DA7B67-3E14-4E6D-A96F-D84B6F06A1CE}" srcOrd="6" destOrd="0" presId="urn:microsoft.com/office/officeart/2005/8/layout/cycle8"/>
    <dgm:cxn modelId="{0FD57F5F-5A22-4369-BC0B-5780C7F0B2CA}" type="presParOf" srcId="{D95906FD-B8BE-48C3-8C77-3932511E20D3}" destId="{606E0B87-C8E0-47EA-8CE4-CCADDFB0B9B5}" srcOrd="7" destOrd="0" presId="urn:microsoft.com/office/officeart/2005/8/layout/cycle8"/>
    <dgm:cxn modelId="{FB23DBD9-F46C-468E-87BE-D852F2F26A66}" type="presParOf" srcId="{D95906FD-B8BE-48C3-8C77-3932511E20D3}" destId="{F1A26C14-B0A8-42D7-9816-B6F181B60C31}" srcOrd="8" destOrd="0" presId="urn:microsoft.com/office/officeart/2005/8/layout/cycle8"/>
    <dgm:cxn modelId="{561A4689-8316-430C-88F9-E606A5F41535}" type="presParOf" srcId="{D95906FD-B8BE-48C3-8C77-3932511E20D3}" destId="{079DE779-1731-4396-AFB5-20DC1E0FAEA9}" srcOrd="9" destOrd="0" presId="urn:microsoft.com/office/officeart/2005/8/layout/cycle8"/>
    <dgm:cxn modelId="{26640BA6-95D3-4481-9952-953E006DA1EA}" type="presParOf" srcId="{D95906FD-B8BE-48C3-8C77-3932511E20D3}" destId="{F89A8AEA-3570-488C-81A6-B3D9D5D43798}" srcOrd="10" destOrd="0" presId="urn:microsoft.com/office/officeart/2005/8/layout/cycle8"/>
    <dgm:cxn modelId="{AE044716-150E-46DF-9730-41F9FBC4D733}" type="presParOf" srcId="{D95906FD-B8BE-48C3-8C77-3932511E20D3}" destId="{E5953F16-2D25-40AF-AB1C-BCEB7CDF2A6E}" srcOrd="11" destOrd="0" presId="urn:microsoft.com/office/officeart/2005/8/layout/cycle8"/>
    <dgm:cxn modelId="{B72D3AAB-625A-47CA-9AEF-5D0D5F332137}" type="presParOf" srcId="{D95906FD-B8BE-48C3-8C77-3932511E20D3}" destId="{808ACCE8-C9AA-405D-BF38-045D427EAD5A}" srcOrd="12" destOrd="0" presId="urn:microsoft.com/office/officeart/2005/8/layout/cycle8"/>
    <dgm:cxn modelId="{BDDF7A36-C314-4A4A-898E-14A646705A70}" type="presParOf" srcId="{D95906FD-B8BE-48C3-8C77-3932511E20D3}" destId="{5D1E8583-CA77-4EFA-96FB-DC06AE73FA03}" srcOrd="13" destOrd="0" presId="urn:microsoft.com/office/officeart/2005/8/layout/cycle8"/>
    <dgm:cxn modelId="{C14FDB86-4D52-4CFA-8E60-BB5B5984DF67}" type="presParOf" srcId="{D95906FD-B8BE-48C3-8C77-3932511E20D3}" destId="{51E649B0-3ACE-49F3-8CDF-0EB462298734}" srcOrd="14" destOrd="0" presId="urn:microsoft.com/office/officeart/2005/8/layout/cycle8"/>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176030-F246-4EA8-8B05-D1E25E96949A}" type="doc">
      <dgm:prSet loTypeId="urn:microsoft.com/office/officeart/2005/8/layout/hierarchy1" loCatId="hierarchy" qsTypeId="urn:microsoft.com/office/officeart/2005/8/quickstyle/simple1" qsCatId="simple" csTypeId="urn:microsoft.com/office/officeart/2005/8/colors/accent1_3" csCatId="accent1" phldr="1"/>
      <dgm:spPr/>
      <dgm:t>
        <a:bodyPr/>
        <a:lstStyle/>
        <a:p>
          <a:endParaRPr lang="zh-TW" altLang="en-US"/>
        </a:p>
      </dgm:t>
    </dgm:pt>
    <dgm:pt modelId="{3755F63C-FD92-4CB2-8472-399354E2AA33}">
      <dgm:prSet phldrT="[文字]" custT="1"/>
      <dgm:spPr/>
      <dgm:t>
        <a:bodyPr/>
        <a:lstStyle/>
        <a:p>
          <a:r>
            <a:rPr lang="en-US" altLang="en-US" sz="1000" dirty="0">
              <a:ea typeface="思源黑體 TW Regular" pitchFamily="34" charset="-120"/>
            </a:rPr>
            <a:t>New drug development, Medicinal Chemistry, Organic Chemistry</a:t>
          </a:r>
          <a:endParaRPr lang="zh-TW" altLang="en-US" sz="1000" dirty="0"/>
        </a:p>
      </dgm:t>
    </dgm:pt>
    <dgm:pt modelId="{941F32FE-A6B5-4C68-B86D-D9CBA55D9B71}" type="parTrans" cxnId="{07EEE3CC-BFFF-4BE3-A7F2-FE5C88EE0A59}">
      <dgm:prSet/>
      <dgm:spPr/>
      <dgm:t>
        <a:bodyPr/>
        <a:lstStyle/>
        <a:p>
          <a:endParaRPr lang="zh-TW" altLang="en-US" sz="1000"/>
        </a:p>
      </dgm:t>
    </dgm:pt>
    <dgm:pt modelId="{B69AC86C-23BB-4D2A-9D1C-0D40485947EA}" type="sibTrans" cxnId="{07EEE3CC-BFFF-4BE3-A7F2-FE5C88EE0A59}">
      <dgm:prSet/>
      <dgm:spPr/>
      <dgm:t>
        <a:bodyPr/>
        <a:lstStyle/>
        <a:p>
          <a:endParaRPr lang="zh-TW" altLang="en-US" sz="1000"/>
        </a:p>
      </dgm:t>
    </dgm:pt>
    <dgm:pt modelId="{2D4AB72E-1B81-4E62-BC7B-8C0C21E9B3D4}">
      <dgm:prSet phldrT="[文字]" custT="1"/>
      <dgm:spPr/>
      <dgm:t>
        <a:bodyPr/>
        <a:lstStyle/>
        <a:p>
          <a:r>
            <a:rPr lang="en-US" sz="1000" dirty="0"/>
            <a:t>Analysis and structure identification of impurities</a:t>
          </a:r>
        </a:p>
        <a:p>
          <a:r>
            <a:rPr lang="en-US" sz="1000" b="1" i="0" dirty="0" err="1"/>
            <a:t>Shoei</a:t>
          </a:r>
          <a:r>
            <a:rPr lang="en-US" sz="1000" b="1" i="0" dirty="0"/>
            <a:t>-Sheng Lee</a:t>
          </a:r>
        </a:p>
        <a:p>
          <a:r>
            <a:rPr lang="en-US" sz="1000" b="0" i="0" dirty="0"/>
            <a:t>Professor Emeritus</a:t>
          </a:r>
          <a:endParaRPr lang="zh-TW" altLang="en-US" sz="1000" dirty="0"/>
        </a:p>
      </dgm:t>
    </dgm:pt>
    <dgm:pt modelId="{BF48DD43-1DD2-4A28-84EC-D507B8302FEA}" type="parTrans" cxnId="{7FA950FF-4229-4CA4-8ABF-FE6ADC346470}">
      <dgm:prSet/>
      <dgm:spPr/>
      <dgm:t>
        <a:bodyPr/>
        <a:lstStyle/>
        <a:p>
          <a:endParaRPr lang="zh-TW" altLang="en-US" sz="1000"/>
        </a:p>
      </dgm:t>
    </dgm:pt>
    <dgm:pt modelId="{E9E736F0-7D0E-4033-9C85-3C1396C79B19}" type="sibTrans" cxnId="{7FA950FF-4229-4CA4-8ABF-FE6ADC346470}">
      <dgm:prSet/>
      <dgm:spPr/>
      <dgm:t>
        <a:bodyPr/>
        <a:lstStyle/>
        <a:p>
          <a:endParaRPr lang="zh-TW" altLang="en-US" sz="1000"/>
        </a:p>
      </dgm:t>
    </dgm:pt>
    <dgm:pt modelId="{748BD0CC-7D14-4745-873F-462F83352D75}">
      <dgm:prSet phldrT="[文字]" custT="1"/>
      <dgm:spPr/>
      <dgm:t>
        <a:bodyPr/>
        <a:lstStyle/>
        <a:p>
          <a:r>
            <a:rPr lang="en-US" sz="1000" dirty="0"/>
            <a:t>Purification/elucidation of the structures of impurities by using hyphenated HPLC-HRESIMS/CC-NMR (600 MHz) instrument</a:t>
          </a:r>
          <a:endParaRPr lang="zh-TW" altLang="en-US" sz="1000" dirty="0"/>
        </a:p>
      </dgm:t>
    </dgm:pt>
    <dgm:pt modelId="{94C44C32-CF10-4D51-8B39-7527FEF6530B}" type="parTrans" cxnId="{C37C67EC-C58B-4045-840B-CD655913856B}">
      <dgm:prSet/>
      <dgm:spPr/>
      <dgm:t>
        <a:bodyPr/>
        <a:lstStyle/>
        <a:p>
          <a:endParaRPr lang="zh-TW" altLang="en-US" sz="1000"/>
        </a:p>
      </dgm:t>
    </dgm:pt>
    <dgm:pt modelId="{B9CF628E-937F-4DE9-A545-DB24AA0B1FD3}" type="sibTrans" cxnId="{C37C67EC-C58B-4045-840B-CD655913856B}">
      <dgm:prSet/>
      <dgm:spPr/>
      <dgm:t>
        <a:bodyPr/>
        <a:lstStyle/>
        <a:p>
          <a:endParaRPr lang="zh-TW" altLang="en-US" sz="1000"/>
        </a:p>
      </dgm:t>
    </dgm:pt>
    <dgm:pt modelId="{919E6A89-8DDF-420F-9CC5-8A975731772F}">
      <dgm:prSet phldrT="[文字]" custT="1"/>
      <dgm:spPr/>
      <dgm:t>
        <a:bodyPr/>
        <a:lstStyle/>
        <a:p>
          <a:r>
            <a:rPr lang="en-US" altLang="en-US" sz="1000" dirty="0">
              <a:ea typeface="思源黑體 TW Regular" pitchFamily="34" charset="-120"/>
            </a:rPr>
            <a:t>Pharmaceutical analysis, Metabolomics</a:t>
          </a:r>
        </a:p>
        <a:p>
          <a:r>
            <a:rPr lang="en-US" altLang="en-US" sz="1000" b="1" dirty="0">
              <a:ea typeface="思源黑體 TW Regular" pitchFamily="34" charset="-120"/>
            </a:rPr>
            <a:t>Ching-Hua </a:t>
          </a:r>
          <a:r>
            <a:rPr lang="en-US" altLang="en-US" sz="1000" b="1" dirty="0" err="1">
              <a:ea typeface="思源黑體 TW Regular" pitchFamily="34" charset="-120"/>
            </a:rPr>
            <a:t>Kuo</a:t>
          </a:r>
          <a:endParaRPr lang="zh-TW" altLang="en-US" sz="1000" b="1" dirty="0">
            <a:ea typeface="思源黑體 TW Regular" pitchFamily="34" charset="-120"/>
          </a:endParaRPr>
        </a:p>
        <a:p>
          <a:r>
            <a:rPr lang="en-US" altLang="en-US" sz="1000" dirty="0">
              <a:ea typeface="思源黑體 TW Regular" pitchFamily="34" charset="-120"/>
            </a:rPr>
            <a:t>Professor</a:t>
          </a:r>
          <a:endParaRPr lang="zh-TW" altLang="en-US" sz="1000" dirty="0"/>
        </a:p>
      </dgm:t>
    </dgm:pt>
    <dgm:pt modelId="{3F4DB18C-C1E2-4756-BFEF-E63648AC87FA}" type="parTrans" cxnId="{A52AA912-6EF4-4364-9F02-C0E9813C09C8}">
      <dgm:prSet/>
      <dgm:spPr/>
      <dgm:t>
        <a:bodyPr/>
        <a:lstStyle/>
        <a:p>
          <a:endParaRPr lang="zh-TW" altLang="en-US" sz="1000"/>
        </a:p>
      </dgm:t>
    </dgm:pt>
    <dgm:pt modelId="{C5C69281-CD2F-4F86-96D2-AF2D49F6EC06}" type="sibTrans" cxnId="{A52AA912-6EF4-4364-9F02-C0E9813C09C8}">
      <dgm:prSet/>
      <dgm:spPr/>
      <dgm:t>
        <a:bodyPr/>
        <a:lstStyle/>
        <a:p>
          <a:endParaRPr lang="zh-TW" altLang="en-US" sz="1000"/>
        </a:p>
      </dgm:t>
    </dgm:pt>
    <dgm:pt modelId="{04578B9A-8DD8-4E58-BFAE-919432E364B1}">
      <dgm:prSet phldrT="[文字]" custT="1"/>
      <dgm:spPr/>
      <dgm:t>
        <a:bodyPr/>
        <a:lstStyle/>
        <a:p>
          <a:r>
            <a:rPr lang="en-US" sz="1000" b="0" i="0" dirty="0"/>
            <a:t>Research on Synthesis and Analysis of Reference Standards</a:t>
          </a:r>
        </a:p>
        <a:p>
          <a:r>
            <a:rPr lang="en-US" sz="1000" b="1" dirty="0"/>
            <a:t>Ling-Wei </a:t>
          </a:r>
          <a:r>
            <a:rPr lang="en-US" sz="1000" b="1" dirty="0" err="1"/>
            <a:t>Hsin</a:t>
          </a:r>
          <a:br>
            <a:rPr lang="en-US" sz="1000" dirty="0"/>
          </a:br>
          <a:r>
            <a:rPr lang="en-US" sz="1000" dirty="0"/>
            <a:t>Associate Professor</a:t>
          </a:r>
          <a:endParaRPr lang="zh-TW" altLang="en-US" sz="1000" dirty="0"/>
        </a:p>
      </dgm:t>
    </dgm:pt>
    <dgm:pt modelId="{1262DDBA-40AF-4595-8E8E-A9F9AC31F973}" type="parTrans" cxnId="{DCB1DF35-510D-4763-A123-4695112A768B}">
      <dgm:prSet/>
      <dgm:spPr/>
      <dgm:t>
        <a:bodyPr/>
        <a:lstStyle/>
        <a:p>
          <a:endParaRPr lang="zh-TW" altLang="en-US" sz="1000"/>
        </a:p>
      </dgm:t>
    </dgm:pt>
    <dgm:pt modelId="{5629DC52-7E3C-4EE0-815D-405421ED4B6D}" type="sibTrans" cxnId="{DCB1DF35-510D-4763-A123-4695112A768B}">
      <dgm:prSet/>
      <dgm:spPr/>
      <dgm:t>
        <a:bodyPr/>
        <a:lstStyle/>
        <a:p>
          <a:endParaRPr lang="zh-TW" altLang="en-US" sz="1000"/>
        </a:p>
      </dgm:t>
    </dgm:pt>
    <dgm:pt modelId="{175E1B3D-106C-45BE-842A-AE14F2AA2148}">
      <dgm:prSet phldrT="[文字]" custT="1"/>
      <dgm:spPr/>
      <dgm:t>
        <a:bodyPr/>
        <a:lstStyle/>
        <a:p>
          <a:r>
            <a:rPr lang="en-US" sz="1000" b="0" i="0" dirty="0"/>
            <a:t>Development of Natural and Synthetic Drugs, Sequencing of Carbohydrates</a:t>
          </a:r>
          <a:endParaRPr lang="en-US" sz="1000" b="1" i="0" dirty="0"/>
        </a:p>
        <a:p>
          <a:r>
            <a:rPr lang="en-US" sz="1000" b="1" i="0" dirty="0"/>
            <a:t>Chia-</a:t>
          </a:r>
          <a:r>
            <a:rPr lang="en-US" sz="1000" b="1" i="0" dirty="0" err="1"/>
            <a:t>Chuan</a:t>
          </a:r>
          <a:r>
            <a:rPr lang="en-US" sz="1000" b="1" i="0" dirty="0"/>
            <a:t> Chang</a:t>
          </a:r>
          <a:br>
            <a:rPr lang="en-US" sz="1000" dirty="0"/>
          </a:br>
          <a:r>
            <a:rPr lang="en-US" sz="1000" b="0" i="0" dirty="0"/>
            <a:t>Associate Professor</a:t>
          </a:r>
          <a:endParaRPr lang="zh-TW" altLang="en-US" sz="1000" dirty="0"/>
        </a:p>
      </dgm:t>
    </dgm:pt>
    <dgm:pt modelId="{876FF67D-6773-4966-BB30-B47B58C9361E}" type="parTrans" cxnId="{26659F1D-A99F-4004-8D29-E781F1940CB7}">
      <dgm:prSet/>
      <dgm:spPr/>
      <dgm:t>
        <a:bodyPr/>
        <a:lstStyle/>
        <a:p>
          <a:endParaRPr lang="zh-TW" altLang="en-US" sz="1000"/>
        </a:p>
      </dgm:t>
    </dgm:pt>
    <dgm:pt modelId="{148BAE59-9A1A-4A45-988E-1200B2AF2329}" type="sibTrans" cxnId="{26659F1D-A99F-4004-8D29-E781F1940CB7}">
      <dgm:prSet/>
      <dgm:spPr/>
      <dgm:t>
        <a:bodyPr/>
        <a:lstStyle/>
        <a:p>
          <a:endParaRPr lang="zh-TW" altLang="en-US" sz="1000"/>
        </a:p>
      </dgm:t>
    </dgm:pt>
    <dgm:pt modelId="{FB9F4F61-6400-4093-A012-117D03027C63}">
      <dgm:prSet phldrT="[文字]" custT="1"/>
      <dgm:spPr/>
      <dgm:t>
        <a:bodyPr/>
        <a:lstStyle/>
        <a:p>
          <a:r>
            <a:rPr lang="en-US" altLang="en-US" sz="1000" dirty="0">
              <a:ea typeface="思源黑體 TW Regular" pitchFamily="34" charset="-120"/>
            </a:rPr>
            <a:t>Focused on metabolomics and pharmaceutical analysis Developing mass based methods for metabolomics and pharmaceutical analysis</a:t>
          </a:r>
          <a:endParaRPr lang="zh-TW" altLang="en-US" sz="1000" dirty="0"/>
        </a:p>
      </dgm:t>
    </dgm:pt>
    <dgm:pt modelId="{87CD8397-774E-4527-9DCA-9ABF2F4CB5D7}" type="parTrans" cxnId="{D2530E7A-24A2-47FB-86FB-83AE537251F1}">
      <dgm:prSet/>
      <dgm:spPr/>
      <dgm:t>
        <a:bodyPr/>
        <a:lstStyle/>
        <a:p>
          <a:endParaRPr lang="zh-TW" altLang="en-US" sz="1000"/>
        </a:p>
      </dgm:t>
    </dgm:pt>
    <dgm:pt modelId="{77ED95EB-D27E-4F40-8322-0ECF7284C131}" type="sibTrans" cxnId="{D2530E7A-24A2-47FB-86FB-83AE537251F1}">
      <dgm:prSet/>
      <dgm:spPr/>
      <dgm:t>
        <a:bodyPr/>
        <a:lstStyle/>
        <a:p>
          <a:endParaRPr lang="zh-TW" altLang="en-US" sz="1000"/>
        </a:p>
      </dgm:t>
    </dgm:pt>
    <dgm:pt modelId="{003BCE8C-071D-437E-BACE-34B177344391}">
      <dgm:prSet phldrT="[文字]" custT="1"/>
      <dgm:spPr/>
      <dgm:t>
        <a:bodyPr/>
        <a:lstStyle/>
        <a:p>
          <a:r>
            <a:rPr lang="en-US" altLang="en-US" sz="1000" dirty="0">
              <a:ea typeface="思源黑體 TW Regular" pitchFamily="34" charset="-120"/>
            </a:rPr>
            <a:t>Preparation of reference Standards for drug impurities and metabolites, development of qualitative and quantitative analysis methods, and specification formulation report </a:t>
          </a:r>
          <a:endParaRPr lang="zh-TW" altLang="en-US" sz="1000" dirty="0"/>
        </a:p>
      </dgm:t>
    </dgm:pt>
    <dgm:pt modelId="{BFB678BA-C1CA-45E1-946C-69BC535D9833}" type="parTrans" cxnId="{9E9B117E-B539-410A-9254-545F7D0FCCAC}">
      <dgm:prSet/>
      <dgm:spPr/>
      <dgm:t>
        <a:bodyPr/>
        <a:lstStyle/>
        <a:p>
          <a:endParaRPr lang="zh-TW" altLang="en-US" sz="1000"/>
        </a:p>
      </dgm:t>
    </dgm:pt>
    <dgm:pt modelId="{98DAD69A-647F-47DF-AD97-495F9EA5141E}" type="sibTrans" cxnId="{9E9B117E-B539-410A-9254-545F7D0FCCAC}">
      <dgm:prSet/>
      <dgm:spPr/>
      <dgm:t>
        <a:bodyPr/>
        <a:lstStyle/>
        <a:p>
          <a:endParaRPr lang="zh-TW" altLang="en-US" sz="1000"/>
        </a:p>
      </dgm:t>
    </dgm:pt>
    <dgm:pt modelId="{9C1ECE69-D23D-4646-BA18-080A993B4DE6}">
      <dgm:prSet phldrT="[文字]" custT="1"/>
      <dgm:spPr/>
      <dgm:t>
        <a:bodyPr/>
        <a:lstStyle/>
        <a:p>
          <a:r>
            <a:rPr lang="en-US" sz="1000" b="0" i="0" dirty="0"/>
            <a:t>Study on the structural elucidation and sequence of carbohydrate components in Chinese herbal medicine</a:t>
          </a:r>
          <a:br>
            <a:rPr lang="zh-TW" altLang="en-US" sz="1000" dirty="0">
              <a:latin typeface="思源黑體 TW Regular" pitchFamily="34" charset="-120"/>
              <a:ea typeface="思源黑體 TW Regular" pitchFamily="34" charset="-120"/>
            </a:rPr>
          </a:br>
          <a:endParaRPr lang="zh-TW" altLang="en-US" sz="1000" dirty="0"/>
        </a:p>
      </dgm:t>
    </dgm:pt>
    <dgm:pt modelId="{3803CC3B-501E-496A-9E2E-DED1C5C45985}" type="parTrans" cxnId="{46D4ED60-2759-4CA6-A265-BFB984C0A59C}">
      <dgm:prSet/>
      <dgm:spPr/>
      <dgm:t>
        <a:bodyPr/>
        <a:lstStyle/>
        <a:p>
          <a:endParaRPr lang="zh-TW" altLang="en-US" sz="1000"/>
        </a:p>
      </dgm:t>
    </dgm:pt>
    <dgm:pt modelId="{7F0C09D4-F7C5-49FA-80C2-AC64FE2163F5}" type="sibTrans" cxnId="{46D4ED60-2759-4CA6-A265-BFB984C0A59C}">
      <dgm:prSet/>
      <dgm:spPr/>
      <dgm:t>
        <a:bodyPr/>
        <a:lstStyle/>
        <a:p>
          <a:endParaRPr lang="zh-TW" altLang="en-US" sz="1000"/>
        </a:p>
      </dgm:t>
    </dgm:pt>
    <dgm:pt modelId="{2FDE1911-659D-4B03-B870-5FDA0174B27B}">
      <dgm:prSet custT="1"/>
      <dgm:spPr/>
      <dgm:t>
        <a:bodyPr/>
        <a:lstStyle/>
        <a:p>
          <a:pPr marL="0" lvl="0" defTabSz="711200">
            <a:lnSpc>
              <a:spcPct val="100000"/>
            </a:lnSpc>
            <a:spcBef>
              <a:spcPct val="0"/>
            </a:spcBef>
            <a:spcAft>
              <a:spcPct val="35000"/>
            </a:spcAft>
            <a:buNone/>
          </a:pPr>
          <a:r>
            <a:rPr lang="en-US" altLang="en-US" sz="1000" dirty="0">
              <a:ea typeface="思源黑體 TW Regular" pitchFamily="34" charset="-120"/>
            </a:rPr>
            <a:t>Project Leader:</a:t>
          </a:r>
        </a:p>
        <a:p>
          <a:pPr marL="0" lvl="0" defTabSz="711200">
            <a:lnSpc>
              <a:spcPct val="100000"/>
            </a:lnSpc>
            <a:spcBef>
              <a:spcPct val="0"/>
            </a:spcBef>
            <a:spcAft>
              <a:spcPct val="35000"/>
            </a:spcAft>
            <a:buNone/>
          </a:pPr>
          <a:r>
            <a:rPr lang="en-US" altLang="en-US" sz="1000" b="1" dirty="0">
              <a:ea typeface="思源黑體 TW Regular" pitchFamily="34" charset="-120"/>
            </a:rPr>
            <a:t> Chao-Wu Yu</a:t>
          </a:r>
          <a:r>
            <a:rPr lang="zh-TW" altLang="en-US" sz="1000" b="1" dirty="0">
              <a:ea typeface="思源黑體 TW Regular" pitchFamily="34" charset="-120"/>
            </a:rPr>
            <a:t> </a:t>
          </a:r>
          <a:endParaRPr lang="en-US" altLang="zh-TW" sz="1000" b="1" dirty="0">
            <a:ea typeface="思源黑體 TW Regular" pitchFamily="34" charset="-120"/>
          </a:endParaRPr>
        </a:p>
        <a:p>
          <a:pPr marL="0" lvl="0" defTabSz="711200">
            <a:lnSpc>
              <a:spcPct val="100000"/>
            </a:lnSpc>
            <a:spcBef>
              <a:spcPct val="0"/>
            </a:spcBef>
            <a:spcAft>
              <a:spcPct val="35000"/>
            </a:spcAft>
            <a:buNone/>
          </a:pPr>
          <a:r>
            <a:rPr lang="en-US" altLang="en-US" sz="1000" dirty="0">
              <a:ea typeface="思源黑體 TW Regular" pitchFamily="34" charset="-120"/>
            </a:rPr>
            <a:t>Assistant Professor </a:t>
          </a:r>
          <a:endParaRPr lang="zh-TW" altLang="en-US" sz="1000" dirty="0">
            <a:ea typeface="思源黑體 TW Regular" pitchFamily="34" charset="-120"/>
          </a:endParaRPr>
        </a:p>
        <a:p>
          <a:pPr marL="0" lvl="0" defTabSz="711200">
            <a:spcBef>
              <a:spcPct val="0"/>
            </a:spcBef>
            <a:spcAft>
              <a:spcPct val="35000"/>
            </a:spcAft>
            <a:buNone/>
          </a:pPr>
          <a:endParaRPr lang="zh-TW" altLang="en-US" sz="1000" dirty="0">
            <a:latin typeface="思源黑體 TW Regular" pitchFamily="34" charset="-120"/>
            <a:ea typeface="思源黑體 TW Regular" pitchFamily="34" charset="-120"/>
          </a:endParaRPr>
        </a:p>
      </dgm:t>
    </dgm:pt>
    <dgm:pt modelId="{118C2A31-23F6-4FFF-8018-2219300E3E76}" type="sibTrans" cxnId="{A273731E-1492-4FA9-A499-7A867FDECF43}">
      <dgm:prSet/>
      <dgm:spPr/>
      <dgm:t>
        <a:bodyPr/>
        <a:lstStyle/>
        <a:p>
          <a:endParaRPr lang="zh-TW" altLang="en-US" sz="1000"/>
        </a:p>
      </dgm:t>
    </dgm:pt>
    <dgm:pt modelId="{D39FD1F5-41BC-45BD-8FD1-F840EFD9EA31}" type="parTrans" cxnId="{A273731E-1492-4FA9-A499-7A867FDECF43}">
      <dgm:prSet/>
      <dgm:spPr/>
      <dgm:t>
        <a:bodyPr/>
        <a:lstStyle/>
        <a:p>
          <a:endParaRPr lang="zh-TW" altLang="en-US" sz="1000"/>
        </a:p>
      </dgm:t>
    </dgm:pt>
    <dgm:pt modelId="{D149B31C-832F-48A4-AAD7-C4F7BD5344CF}" type="pres">
      <dgm:prSet presAssocID="{07176030-F246-4EA8-8B05-D1E25E96949A}" presName="hierChild1" presStyleCnt="0">
        <dgm:presLayoutVars>
          <dgm:chPref val="1"/>
          <dgm:dir/>
          <dgm:animOne val="branch"/>
          <dgm:animLvl val="lvl"/>
          <dgm:resizeHandles/>
        </dgm:presLayoutVars>
      </dgm:prSet>
      <dgm:spPr/>
    </dgm:pt>
    <dgm:pt modelId="{71BC0A05-8612-475E-9328-78FFA1CEA6DD}" type="pres">
      <dgm:prSet presAssocID="{2FDE1911-659D-4B03-B870-5FDA0174B27B}" presName="hierRoot1" presStyleCnt="0"/>
      <dgm:spPr/>
    </dgm:pt>
    <dgm:pt modelId="{CAD74B9D-4033-4C1E-872E-B8D61EA5F3D9}" type="pres">
      <dgm:prSet presAssocID="{2FDE1911-659D-4B03-B870-5FDA0174B27B}" presName="composite" presStyleCnt="0"/>
      <dgm:spPr/>
    </dgm:pt>
    <dgm:pt modelId="{76899678-4FF2-4329-A8A5-AFDED429A1BD}" type="pres">
      <dgm:prSet presAssocID="{2FDE1911-659D-4B03-B870-5FDA0174B27B}" presName="background" presStyleLbl="node0" presStyleIdx="0" presStyleCnt="2"/>
      <dgm:spPr/>
    </dgm:pt>
    <dgm:pt modelId="{E7FD1A00-DF5B-4D81-BBD8-273A6D4021C5}" type="pres">
      <dgm:prSet presAssocID="{2FDE1911-659D-4B03-B870-5FDA0174B27B}" presName="text" presStyleLbl="fgAcc0" presStyleIdx="0" presStyleCnt="2" custLinFactNeighborX="-924" custLinFactNeighborY="-24">
        <dgm:presLayoutVars>
          <dgm:chPref val="3"/>
        </dgm:presLayoutVars>
      </dgm:prSet>
      <dgm:spPr/>
    </dgm:pt>
    <dgm:pt modelId="{A954E41C-7064-40FC-A145-89938DF49513}" type="pres">
      <dgm:prSet presAssocID="{2FDE1911-659D-4B03-B870-5FDA0174B27B}" presName="hierChild2" presStyleCnt="0"/>
      <dgm:spPr/>
    </dgm:pt>
    <dgm:pt modelId="{21D946F9-7831-45E2-81FE-AEA437EF4CF8}" type="pres">
      <dgm:prSet presAssocID="{BF48DD43-1DD2-4A28-84EC-D507B8302FEA}" presName="Name10" presStyleLbl="parChTrans1D2" presStyleIdx="0" presStyleCnt="4"/>
      <dgm:spPr/>
    </dgm:pt>
    <dgm:pt modelId="{34EBF413-0690-4B68-B992-860FD2FF7399}" type="pres">
      <dgm:prSet presAssocID="{2D4AB72E-1B81-4E62-BC7B-8C0C21E9B3D4}" presName="hierRoot2" presStyleCnt="0"/>
      <dgm:spPr/>
    </dgm:pt>
    <dgm:pt modelId="{3E05346A-63FF-4CCD-86DC-15955B4B9AAE}" type="pres">
      <dgm:prSet presAssocID="{2D4AB72E-1B81-4E62-BC7B-8C0C21E9B3D4}" presName="composite2" presStyleCnt="0"/>
      <dgm:spPr/>
    </dgm:pt>
    <dgm:pt modelId="{978CDA51-2B7D-4505-83A2-F7912FB0A90E}" type="pres">
      <dgm:prSet presAssocID="{2D4AB72E-1B81-4E62-BC7B-8C0C21E9B3D4}" presName="background2" presStyleLbl="node2" presStyleIdx="0" presStyleCnt="4"/>
      <dgm:spPr/>
    </dgm:pt>
    <dgm:pt modelId="{FF7CB6F2-D931-4D22-8123-467D1D461955}" type="pres">
      <dgm:prSet presAssocID="{2D4AB72E-1B81-4E62-BC7B-8C0C21E9B3D4}" presName="text2" presStyleLbl="fgAcc2" presStyleIdx="0" presStyleCnt="4">
        <dgm:presLayoutVars>
          <dgm:chPref val="3"/>
        </dgm:presLayoutVars>
      </dgm:prSet>
      <dgm:spPr/>
    </dgm:pt>
    <dgm:pt modelId="{76AD3A30-23CA-4449-ABF3-A362DA67581C}" type="pres">
      <dgm:prSet presAssocID="{2D4AB72E-1B81-4E62-BC7B-8C0C21E9B3D4}" presName="hierChild3" presStyleCnt="0"/>
      <dgm:spPr/>
    </dgm:pt>
    <dgm:pt modelId="{730C938C-1A7F-4238-A0C7-8D8737C36E64}" type="pres">
      <dgm:prSet presAssocID="{94C44C32-CF10-4D51-8B39-7527FEF6530B}" presName="Name17" presStyleLbl="parChTrans1D3" presStyleIdx="0" presStyleCnt="4"/>
      <dgm:spPr/>
    </dgm:pt>
    <dgm:pt modelId="{D03559BE-D60D-488F-AB37-569C731670EA}" type="pres">
      <dgm:prSet presAssocID="{748BD0CC-7D14-4745-873F-462F83352D75}" presName="hierRoot3" presStyleCnt="0"/>
      <dgm:spPr/>
    </dgm:pt>
    <dgm:pt modelId="{BBBB9A21-F99C-4922-99E9-0E1A3856B870}" type="pres">
      <dgm:prSet presAssocID="{748BD0CC-7D14-4745-873F-462F83352D75}" presName="composite3" presStyleCnt="0"/>
      <dgm:spPr/>
    </dgm:pt>
    <dgm:pt modelId="{5446710D-85C5-4D91-B746-7ED31AEAEA10}" type="pres">
      <dgm:prSet presAssocID="{748BD0CC-7D14-4745-873F-462F83352D75}" presName="background3" presStyleLbl="node3" presStyleIdx="0" presStyleCnt="4"/>
      <dgm:spPr/>
    </dgm:pt>
    <dgm:pt modelId="{3460417B-3F60-4500-B18A-8C40B44F2C22}" type="pres">
      <dgm:prSet presAssocID="{748BD0CC-7D14-4745-873F-462F83352D75}" presName="text3" presStyleLbl="fgAcc3" presStyleIdx="0" presStyleCnt="4">
        <dgm:presLayoutVars>
          <dgm:chPref val="3"/>
        </dgm:presLayoutVars>
      </dgm:prSet>
      <dgm:spPr/>
    </dgm:pt>
    <dgm:pt modelId="{DA0D1928-1682-4A48-8236-5BB601D111A8}" type="pres">
      <dgm:prSet presAssocID="{748BD0CC-7D14-4745-873F-462F83352D75}" presName="hierChild4" presStyleCnt="0"/>
      <dgm:spPr/>
    </dgm:pt>
    <dgm:pt modelId="{1F1F0750-0F48-4AEF-9630-3F5862DF0EFE}" type="pres">
      <dgm:prSet presAssocID="{3F4DB18C-C1E2-4756-BFEF-E63648AC87FA}" presName="Name10" presStyleLbl="parChTrans1D2" presStyleIdx="1" presStyleCnt="4"/>
      <dgm:spPr/>
    </dgm:pt>
    <dgm:pt modelId="{262D4FF4-8B01-415F-B7E0-4AF58FA75119}" type="pres">
      <dgm:prSet presAssocID="{919E6A89-8DDF-420F-9CC5-8A975731772F}" presName="hierRoot2" presStyleCnt="0"/>
      <dgm:spPr/>
    </dgm:pt>
    <dgm:pt modelId="{43654AD3-91B3-4368-89D9-A0169F83BC01}" type="pres">
      <dgm:prSet presAssocID="{919E6A89-8DDF-420F-9CC5-8A975731772F}" presName="composite2" presStyleCnt="0"/>
      <dgm:spPr/>
    </dgm:pt>
    <dgm:pt modelId="{CD9D6980-8B39-42B4-943E-117CFD16C07E}" type="pres">
      <dgm:prSet presAssocID="{919E6A89-8DDF-420F-9CC5-8A975731772F}" presName="background2" presStyleLbl="node2" presStyleIdx="1" presStyleCnt="4"/>
      <dgm:spPr/>
    </dgm:pt>
    <dgm:pt modelId="{1B6E82C5-519F-42F8-B401-7C81B12FD996}" type="pres">
      <dgm:prSet presAssocID="{919E6A89-8DDF-420F-9CC5-8A975731772F}" presName="text2" presStyleLbl="fgAcc2" presStyleIdx="1" presStyleCnt="4">
        <dgm:presLayoutVars>
          <dgm:chPref val="3"/>
        </dgm:presLayoutVars>
      </dgm:prSet>
      <dgm:spPr/>
    </dgm:pt>
    <dgm:pt modelId="{9B85D530-1302-4DB5-B981-DBFB257D1168}" type="pres">
      <dgm:prSet presAssocID="{919E6A89-8DDF-420F-9CC5-8A975731772F}" presName="hierChild3" presStyleCnt="0"/>
      <dgm:spPr/>
    </dgm:pt>
    <dgm:pt modelId="{5455BB0F-4005-4788-9F13-ABFC04140E50}" type="pres">
      <dgm:prSet presAssocID="{87CD8397-774E-4527-9DCA-9ABF2F4CB5D7}" presName="Name17" presStyleLbl="parChTrans1D3" presStyleIdx="1" presStyleCnt="4"/>
      <dgm:spPr/>
    </dgm:pt>
    <dgm:pt modelId="{3CDC1877-0F4D-4112-9B6A-FA6CFFF9EBA0}" type="pres">
      <dgm:prSet presAssocID="{FB9F4F61-6400-4093-A012-117D03027C63}" presName="hierRoot3" presStyleCnt="0"/>
      <dgm:spPr/>
    </dgm:pt>
    <dgm:pt modelId="{CC707395-A948-412E-85A5-8875BFB40C98}" type="pres">
      <dgm:prSet presAssocID="{FB9F4F61-6400-4093-A012-117D03027C63}" presName="composite3" presStyleCnt="0"/>
      <dgm:spPr/>
    </dgm:pt>
    <dgm:pt modelId="{29F819C9-6243-449E-ACDB-E78236301800}" type="pres">
      <dgm:prSet presAssocID="{FB9F4F61-6400-4093-A012-117D03027C63}" presName="background3" presStyleLbl="node3" presStyleIdx="1" presStyleCnt="4"/>
      <dgm:spPr/>
    </dgm:pt>
    <dgm:pt modelId="{7DDE830E-7936-48BF-BA2F-D3BF622BE60D}" type="pres">
      <dgm:prSet presAssocID="{FB9F4F61-6400-4093-A012-117D03027C63}" presName="text3" presStyleLbl="fgAcc3" presStyleIdx="1" presStyleCnt="4">
        <dgm:presLayoutVars>
          <dgm:chPref val="3"/>
        </dgm:presLayoutVars>
      </dgm:prSet>
      <dgm:spPr/>
    </dgm:pt>
    <dgm:pt modelId="{0770D9BB-8527-45ED-866B-45AFB89CD887}" type="pres">
      <dgm:prSet presAssocID="{FB9F4F61-6400-4093-A012-117D03027C63}" presName="hierChild4" presStyleCnt="0"/>
      <dgm:spPr/>
    </dgm:pt>
    <dgm:pt modelId="{74414D22-B1FE-4289-8936-9EDF128362A1}" type="pres">
      <dgm:prSet presAssocID="{1262DDBA-40AF-4595-8E8E-A9F9AC31F973}" presName="Name10" presStyleLbl="parChTrans1D2" presStyleIdx="2" presStyleCnt="4"/>
      <dgm:spPr/>
    </dgm:pt>
    <dgm:pt modelId="{E57D0A08-3F79-4819-A3E8-F9D7AA3DC5F7}" type="pres">
      <dgm:prSet presAssocID="{04578B9A-8DD8-4E58-BFAE-919432E364B1}" presName="hierRoot2" presStyleCnt="0"/>
      <dgm:spPr/>
    </dgm:pt>
    <dgm:pt modelId="{22625987-A7C4-42DA-9093-985C30429E7C}" type="pres">
      <dgm:prSet presAssocID="{04578B9A-8DD8-4E58-BFAE-919432E364B1}" presName="composite2" presStyleCnt="0"/>
      <dgm:spPr/>
    </dgm:pt>
    <dgm:pt modelId="{76973A54-20A9-4325-996E-3ADFB005F074}" type="pres">
      <dgm:prSet presAssocID="{04578B9A-8DD8-4E58-BFAE-919432E364B1}" presName="background2" presStyleLbl="node2" presStyleIdx="2" presStyleCnt="4"/>
      <dgm:spPr/>
    </dgm:pt>
    <dgm:pt modelId="{188FDEE7-DD30-457E-99BF-021DDC282E81}" type="pres">
      <dgm:prSet presAssocID="{04578B9A-8DD8-4E58-BFAE-919432E364B1}" presName="text2" presStyleLbl="fgAcc2" presStyleIdx="2" presStyleCnt="4">
        <dgm:presLayoutVars>
          <dgm:chPref val="3"/>
        </dgm:presLayoutVars>
      </dgm:prSet>
      <dgm:spPr/>
    </dgm:pt>
    <dgm:pt modelId="{D54D4799-D84C-4347-A00F-775F02DFA1AC}" type="pres">
      <dgm:prSet presAssocID="{04578B9A-8DD8-4E58-BFAE-919432E364B1}" presName="hierChild3" presStyleCnt="0"/>
      <dgm:spPr/>
    </dgm:pt>
    <dgm:pt modelId="{F7DBD3B0-CBDE-46F0-A60E-E91A8B913AC5}" type="pres">
      <dgm:prSet presAssocID="{BFB678BA-C1CA-45E1-946C-69BC535D9833}" presName="Name17" presStyleLbl="parChTrans1D3" presStyleIdx="2" presStyleCnt="4"/>
      <dgm:spPr/>
    </dgm:pt>
    <dgm:pt modelId="{73057616-F8E8-43C6-8156-B6D21F0690D8}" type="pres">
      <dgm:prSet presAssocID="{003BCE8C-071D-437E-BACE-34B177344391}" presName="hierRoot3" presStyleCnt="0"/>
      <dgm:spPr/>
    </dgm:pt>
    <dgm:pt modelId="{E098035D-7FE1-4613-AD5F-B06683FAA1E7}" type="pres">
      <dgm:prSet presAssocID="{003BCE8C-071D-437E-BACE-34B177344391}" presName="composite3" presStyleCnt="0"/>
      <dgm:spPr/>
    </dgm:pt>
    <dgm:pt modelId="{34BD2A38-B367-4375-A966-3000C8AC83D3}" type="pres">
      <dgm:prSet presAssocID="{003BCE8C-071D-437E-BACE-34B177344391}" presName="background3" presStyleLbl="node3" presStyleIdx="2" presStyleCnt="4"/>
      <dgm:spPr/>
    </dgm:pt>
    <dgm:pt modelId="{2563E0AD-DACA-48FF-869A-42C9CAA1828A}" type="pres">
      <dgm:prSet presAssocID="{003BCE8C-071D-437E-BACE-34B177344391}" presName="text3" presStyleLbl="fgAcc3" presStyleIdx="2" presStyleCnt="4">
        <dgm:presLayoutVars>
          <dgm:chPref val="3"/>
        </dgm:presLayoutVars>
      </dgm:prSet>
      <dgm:spPr/>
    </dgm:pt>
    <dgm:pt modelId="{2D4447F2-944E-4C84-91B6-5077ED50EDCC}" type="pres">
      <dgm:prSet presAssocID="{003BCE8C-071D-437E-BACE-34B177344391}" presName="hierChild4" presStyleCnt="0"/>
      <dgm:spPr/>
    </dgm:pt>
    <dgm:pt modelId="{8186525B-6677-4F54-B635-A68706558097}" type="pres">
      <dgm:prSet presAssocID="{876FF67D-6773-4966-BB30-B47B58C9361E}" presName="Name10" presStyleLbl="parChTrans1D2" presStyleIdx="3" presStyleCnt="4"/>
      <dgm:spPr/>
    </dgm:pt>
    <dgm:pt modelId="{916F948A-4443-43E7-83DA-8D1525872105}" type="pres">
      <dgm:prSet presAssocID="{175E1B3D-106C-45BE-842A-AE14F2AA2148}" presName="hierRoot2" presStyleCnt="0"/>
      <dgm:spPr/>
    </dgm:pt>
    <dgm:pt modelId="{3EDDE656-5BED-459E-9248-06E3A794C59A}" type="pres">
      <dgm:prSet presAssocID="{175E1B3D-106C-45BE-842A-AE14F2AA2148}" presName="composite2" presStyleCnt="0"/>
      <dgm:spPr/>
    </dgm:pt>
    <dgm:pt modelId="{B7FC2D77-030F-4BC9-B44B-9BF59A7C38C3}" type="pres">
      <dgm:prSet presAssocID="{175E1B3D-106C-45BE-842A-AE14F2AA2148}" presName="background2" presStyleLbl="node2" presStyleIdx="3" presStyleCnt="4"/>
      <dgm:spPr/>
    </dgm:pt>
    <dgm:pt modelId="{450C3F98-101A-4183-8001-5446999FE77A}" type="pres">
      <dgm:prSet presAssocID="{175E1B3D-106C-45BE-842A-AE14F2AA2148}" presName="text2" presStyleLbl="fgAcc2" presStyleIdx="3" presStyleCnt="4">
        <dgm:presLayoutVars>
          <dgm:chPref val="3"/>
        </dgm:presLayoutVars>
      </dgm:prSet>
      <dgm:spPr/>
    </dgm:pt>
    <dgm:pt modelId="{3DBD3A5B-FECC-4CB8-9383-EBF399B0F638}" type="pres">
      <dgm:prSet presAssocID="{175E1B3D-106C-45BE-842A-AE14F2AA2148}" presName="hierChild3" presStyleCnt="0"/>
      <dgm:spPr/>
    </dgm:pt>
    <dgm:pt modelId="{4CF984F9-1E7D-4172-B9B6-7D48118E0D25}" type="pres">
      <dgm:prSet presAssocID="{3803CC3B-501E-496A-9E2E-DED1C5C45985}" presName="Name17" presStyleLbl="parChTrans1D3" presStyleIdx="3" presStyleCnt="4"/>
      <dgm:spPr/>
    </dgm:pt>
    <dgm:pt modelId="{A4117020-BB1F-4D6E-B7BC-32D543D0F3CD}" type="pres">
      <dgm:prSet presAssocID="{9C1ECE69-D23D-4646-BA18-080A993B4DE6}" presName="hierRoot3" presStyleCnt="0"/>
      <dgm:spPr/>
    </dgm:pt>
    <dgm:pt modelId="{68D8484F-8199-4E6C-993E-63BE3C886D88}" type="pres">
      <dgm:prSet presAssocID="{9C1ECE69-D23D-4646-BA18-080A993B4DE6}" presName="composite3" presStyleCnt="0"/>
      <dgm:spPr/>
    </dgm:pt>
    <dgm:pt modelId="{2169A751-5BBF-48AD-8BE4-1D899240476A}" type="pres">
      <dgm:prSet presAssocID="{9C1ECE69-D23D-4646-BA18-080A993B4DE6}" presName="background3" presStyleLbl="node3" presStyleIdx="3" presStyleCnt="4"/>
      <dgm:spPr/>
    </dgm:pt>
    <dgm:pt modelId="{2FB6A80B-2071-42A6-A36B-5163E265F096}" type="pres">
      <dgm:prSet presAssocID="{9C1ECE69-D23D-4646-BA18-080A993B4DE6}" presName="text3" presStyleLbl="fgAcc3" presStyleIdx="3" presStyleCnt="4">
        <dgm:presLayoutVars>
          <dgm:chPref val="3"/>
        </dgm:presLayoutVars>
      </dgm:prSet>
      <dgm:spPr/>
    </dgm:pt>
    <dgm:pt modelId="{0967792C-4D1E-44E3-8C51-8D8D2296CEA2}" type="pres">
      <dgm:prSet presAssocID="{9C1ECE69-D23D-4646-BA18-080A993B4DE6}" presName="hierChild4" presStyleCnt="0"/>
      <dgm:spPr/>
    </dgm:pt>
    <dgm:pt modelId="{AC725D56-D6B3-4C4D-B28E-05C3CAB7C052}" type="pres">
      <dgm:prSet presAssocID="{3755F63C-FD92-4CB2-8472-399354E2AA33}" presName="hierRoot1" presStyleCnt="0"/>
      <dgm:spPr/>
    </dgm:pt>
    <dgm:pt modelId="{26CFEF3A-D236-4004-A8E2-FDBD43C687BE}" type="pres">
      <dgm:prSet presAssocID="{3755F63C-FD92-4CB2-8472-399354E2AA33}" presName="composite" presStyleCnt="0"/>
      <dgm:spPr/>
    </dgm:pt>
    <dgm:pt modelId="{CAFDC486-E9FE-49CC-B395-D39EA6A1CB29}" type="pres">
      <dgm:prSet presAssocID="{3755F63C-FD92-4CB2-8472-399354E2AA33}" presName="background" presStyleLbl="node0" presStyleIdx="1" presStyleCnt="2"/>
      <dgm:spPr/>
    </dgm:pt>
    <dgm:pt modelId="{D532E68A-B263-4AAC-BF93-277F35A8CB8C}" type="pres">
      <dgm:prSet presAssocID="{3755F63C-FD92-4CB2-8472-399354E2AA33}" presName="text" presStyleLbl="fgAcc0" presStyleIdx="1" presStyleCnt="2" custLinFactNeighborX="-6189" custLinFactNeighborY="713">
        <dgm:presLayoutVars>
          <dgm:chPref val="3"/>
        </dgm:presLayoutVars>
      </dgm:prSet>
      <dgm:spPr/>
    </dgm:pt>
    <dgm:pt modelId="{967053D0-35C4-4333-9E27-1FF3091C802B}" type="pres">
      <dgm:prSet presAssocID="{3755F63C-FD92-4CB2-8472-399354E2AA33}" presName="hierChild2" presStyleCnt="0"/>
      <dgm:spPr/>
    </dgm:pt>
  </dgm:ptLst>
  <dgm:cxnLst>
    <dgm:cxn modelId="{C801A503-165E-46A9-ACBB-D2F4638B1A51}" type="presOf" srcId="{3803CC3B-501E-496A-9E2E-DED1C5C45985}" destId="{4CF984F9-1E7D-4172-B9B6-7D48118E0D25}" srcOrd="0" destOrd="0" presId="urn:microsoft.com/office/officeart/2005/8/layout/hierarchy1"/>
    <dgm:cxn modelId="{269EFB0E-A96C-4FBC-B4BB-C98A2EE13BD8}" type="presOf" srcId="{2D4AB72E-1B81-4E62-BC7B-8C0C21E9B3D4}" destId="{FF7CB6F2-D931-4D22-8123-467D1D461955}" srcOrd="0" destOrd="0" presId="urn:microsoft.com/office/officeart/2005/8/layout/hierarchy1"/>
    <dgm:cxn modelId="{01217E10-B856-4831-8CBE-D003AC0FBE7D}" type="presOf" srcId="{94C44C32-CF10-4D51-8B39-7527FEF6530B}" destId="{730C938C-1A7F-4238-A0C7-8D8737C36E64}" srcOrd="0" destOrd="0" presId="urn:microsoft.com/office/officeart/2005/8/layout/hierarchy1"/>
    <dgm:cxn modelId="{5B0C8E10-3914-4850-B6C9-FA4727AA4C36}" type="presOf" srcId="{748BD0CC-7D14-4745-873F-462F83352D75}" destId="{3460417B-3F60-4500-B18A-8C40B44F2C22}" srcOrd="0" destOrd="0" presId="urn:microsoft.com/office/officeart/2005/8/layout/hierarchy1"/>
    <dgm:cxn modelId="{A52AA912-6EF4-4364-9F02-C0E9813C09C8}" srcId="{2FDE1911-659D-4B03-B870-5FDA0174B27B}" destId="{919E6A89-8DDF-420F-9CC5-8A975731772F}" srcOrd="1" destOrd="0" parTransId="{3F4DB18C-C1E2-4756-BFEF-E63648AC87FA}" sibTransId="{C5C69281-CD2F-4F86-96D2-AF2D49F6EC06}"/>
    <dgm:cxn modelId="{7595D412-3AEC-4B96-8F14-95C870469733}" type="presOf" srcId="{FB9F4F61-6400-4093-A012-117D03027C63}" destId="{7DDE830E-7936-48BF-BA2F-D3BF622BE60D}" srcOrd="0" destOrd="0" presId="urn:microsoft.com/office/officeart/2005/8/layout/hierarchy1"/>
    <dgm:cxn modelId="{FE165619-6553-4750-8B4A-79A3971D0714}" type="presOf" srcId="{1262DDBA-40AF-4595-8E8E-A9F9AC31F973}" destId="{74414D22-B1FE-4289-8936-9EDF128362A1}" srcOrd="0" destOrd="0" presId="urn:microsoft.com/office/officeart/2005/8/layout/hierarchy1"/>
    <dgm:cxn modelId="{26659F1D-A99F-4004-8D29-E781F1940CB7}" srcId="{2FDE1911-659D-4B03-B870-5FDA0174B27B}" destId="{175E1B3D-106C-45BE-842A-AE14F2AA2148}" srcOrd="3" destOrd="0" parTransId="{876FF67D-6773-4966-BB30-B47B58C9361E}" sibTransId="{148BAE59-9A1A-4A45-988E-1200B2AF2329}"/>
    <dgm:cxn modelId="{A273731E-1492-4FA9-A499-7A867FDECF43}" srcId="{07176030-F246-4EA8-8B05-D1E25E96949A}" destId="{2FDE1911-659D-4B03-B870-5FDA0174B27B}" srcOrd="0" destOrd="0" parTransId="{D39FD1F5-41BC-45BD-8FD1-F840EFD9EA31}" sibTransId="{118C2A31-23F6-4FFF-8018-2219300E3E76}"/>
    <dgm:cxn modelId="{1CD87A34-C5BC-4A46-87A7-33C1A328B4D9}" type="presOf" srcId="{9C1ECE69-D23D-4646-BA18-080A993B4DE6}" destId="{2FB6A80B-2071-42A6-A36B-5163E265F096}" srcOrd="0" destOrd="0" presId="urn:microsoft.com/office/officeart/2005/8/layout/hierarchy1"/>
    <dgm:cxn modelId="{1BCEBA35-946E-452E-AAC4-7E670A6710E5}" type="presOf" srcId="{3755F63C-FD92-4CB2-8472-399354E2AA33}" destId="{D532E68A-B263-4AAC-BF93-277F35A8CB8C}" srcOrd="0" destOrd="0" presId="urn:microsoft.com/office/officeart/2005/8/layout/hierarchy1"/>
    <dgm:cxn modelId="{DCB1DF35-510D-4763-A123-4695112A768B}" srcId="{2FDE1911-659D-4B03-B870-5FDA0174B27B}" destId="{04578B9A-8DD8-4E58-BFAE-919432E364B1}" srcOrd="2" destOrd="0" parTransId="{1262DDBA-40AF-4595-8E8E-A9F9AC31F973}" sibTransId="{5629DC52-7E3C-4EE0-815D-405421ED4B6D}"/>
    <dgm:cxn modelId="{E8FD5C3B-118A-4A12-8097-9DB9D6C071D0}" type="presOf" srcId="{2FDE1911-659D-4B03-B870-5FDA0174B27B}" destId="{E7FD1A00-DF5B-4D81-BBD8-273A6D4021C5}" srcOrd="0" destOrd="0" presId="urn:microsoft.com/office/officeart/2005/8/layout/hierarchy1"/>
    <dgm:cxn modelId="{46D4ED60-2759-4CA6-A265-BFB984C0A59C}" srcId="{175E1B3D-106C-45BE-842A-AE14F2AA2148}" destId="{9C1ECE69-D23D-4646-BA18-080A993B4DE6}" srcOrd="0" destOrd="0" parTransId="{3803CC3B-501E-496A-9E2E-DED1C5C45985}" sibTransId="{7F0C09D4-F7C5-49FA-80C2-AC64FE2163F5}"/>
    <dgm:cxn modelId="{7BDE5F69-FF2B-4C70-B307-1EB0480167C3}" type="presOf" srcId="{3F4DB18C-C1E2-4756-BFEF-E63648AC87FA}" destId="{1F1F0750-0F48-4AEF-9630-3F5862DF0EFE}" srcOrd="0" destOrd="0" presId="urn:microsoft.com/office/officeart/2005/8/layout/hierarchy1"/>
    <dgm:cxn modelId="{D2530E7A-24A2-47FB-86FB-83AE537251F1}" srcId="{919E6A89-8DDF-420F-9CC5-8A975731772F}" destId="{FB9F4F61-6400-4093-A012-117D03027C63}" srcOrd="0" destOrd="0" parTransId="{87CD8397-774E-4527-9DCA-9ABF2F4CB5D7}" sibTransId="{77ED95EB-D27E-4F40-8322-0ECF7284C131}"/>
    <dgm:cxn modelId="{9E9B117E-B539-410A-9254-545F7D0FCCAC}" srcId="{04578B9A-8DD8-4E58-BFAE-919432E364B1}" destId="{003BCE8C-071D-437E-BACE-34B177344391}" srcOrd="0" destOrd="0" parTransId="{BFB678BA-C1CA-45E1-946C-69BC535D9833}" sibTransId="{98DAD69A-647F-47DF-AD97-495F9EA5141E}"/>
    <dgm:cxn modelId="{2A1B1989-D7BC-46DC-8AAC-19C0ACFB725E}" type="presOf" srcId="{175E1B3D-106C-45BE-842A-AE14F2AA2148}" destId="{450C3F98-101A-4183-8001-5446999FE77A}" srcOrd="0" destOrd="0" presId="urn:microsoft.com/office/officeart/2005/8/layout/hierarchy1"/>
    <dgm:cxn modelId="{39222F97-9F30-4814-B5C5-96F774DFDD3A}" type="presOf" srcId="{04578B9A-8DD8-4E58-BFAE-919432E364B1}" destId="{188FDEE7-DD30-457E-99BF-021DDC282E81}" srcOrd="0" destOrd="0" presId="urn:microsoft.com/office/officeart/2005/8/layout/hierarchy1"/>
    <dgm:cxn modelId="{2881CC9D-6BC1-4259-8DB0-F78E45F8FBA6}" type="presOf" srcId="{BFB678BA-C1CA-45E1-946C-69BC535D9833}" destId="{F7DBD3B0-CBDE-46F0-A60E-E91A8B913AC5}" srcOrd="0" destOrd="0" presId="urn:microsoft.com/office/officeart/2005/8/layout/hierarchy1"/>
    <dgm:cxn modelId="{E7D7FDA8-22C3-419B-86E0-A56738625523}" type="presOf" srcId="{003BCE8C-071D-437E-BACE-34B177344391}" destId="{2563E0AD-DACA-48FF-869A-42C9CAA1828A}" srcOrd="0" destOrd="0" presId="urn:microsoft.com/office/officeart/2005/8/layout/hierarchy1"/>
    <dgm:cxn modelId="{258DF1B8-93EB-4916-91D5-CFEE8241B1DD}" type="presOf" srcId="{87CD8397-774E-4527-9DCA-9ABF2F4CB5D7}" destId="{5455BB0F-4005-4788-9F13-ABFC04140E50}" srcOrd="0" destOrd="0" presId="urn:microsoft.com/office/officeart/2005/8/layout/hierarchy1"/>
    <dgm:cxn modelId="{D5539DCA-6A01-4935-90E9-2EE36B063B69}" type="presOf" srcId="{876FF67D-6773-4966-BB30-B47B58C9361E}" destId="{8186525B-6677-4F54-B635-A68706558097}" srcOrd="0" destOrd="0" presId="urn:microsoft.com/office/officeart/2005/8/layout/hierarchy1"/>
    <dgm:cxn modelId="{07EEE3CC-BFFF-4BE3-A7F2-FE5C88EE0A59}" srcId="{07176030-F246-4EA8-8B05-D1E25E96949A}" destId="{3755F63C-FD92-4CB2-8472-399354E2AA33}" srcOrd="1" destOrd="0" parTransId="{941F32FE-A6B5-4C68-B86D-D9CBA55D9B71}" sibTransId="{B69AC86C-23BB-4D2A-9D1C-0D40485947EA}"/>
    <dgm:cxn modelId="{F975D7D9-7D3B-498B-92CD-A7B6E3B7D571}" type="presOf" srcId="{07176030-F246-4EA8-8B05-D1E25E96949A}" destId="{D149B31C-832F-48A4-AAD7-C4F7BD5344CF}" srcOrd="0" destOrd="0" presId="urn:microsoft.com/office/officeart/2005/8/layout/hierarchy1"/>
    <dgm:cxn modelId="{5EAA49EB-439D-46E8-BCFB-B4DB7A648CCF}" type="presOf" srcId="{BF48DD43-1DD2-4A28-84EC-D507B8302FEA}" destId="{21D946F9-7831-45E2-81FE-AEA437EF4CF8}" srcOrd="0" destOrd="0" presId="urn:microsoft.com/office/officeart/2005/8/layout/hierarchy1"/>
    <dgm:cxn modelId="{C37C67EC-C58B-4045-840B-CD655913856B}" srcId="{2D4AB72E-1B81-4E62-BC7B-8C0C21E9B3D4}" destId="{748BD0CC-7D14-4745-873F-462F83352D75}" srcOrd="0" destOrd="0" parTransId="{94C44C32-CF10-4D51-8B39-7527FEF6530B}" sibTransId="{B9CF628E-937F-4DE9-A545-DB24AA0B1FD3}"/>
    <dgm:cxn modelId="{65E7A4F8-15B4-455E-AFAD-6C5D78BB567E}" type="presOf" srcId="{919E6A89-8DDF-420F-9CC5-8A975731772F}" destId="{1B6E82C5-519F-42F8-B401-7C81B12FD996}" srcOrd="0" destOrd="0" presId="urn:microsoft.com/office/officeart/2005/8/layout/hierarchy1"/>
    <dgm:cxn modelId="{7FA950FF-4229-4CA4-8ABF-FE6ADC346470}" srcId="{2FDE1911-659D-4B03-B870-5FDA0174B27B}" destId="{2D4AB72E-1B81-4E62-BC7B-8C0C21E9B3D4}" srcOrd="0" destOrd="0" parTransId="{BF48DD43-1DD2-4A28-84EC-D507B8302FEA}" sibTransId="{E9E736F0-7D0E-4033-9C85-3C1396C79B19}"/>
    <dgm:cxn modelId="{B0B55157-A0FA-4584-9E20-57522D9079FA}" type="presParOf" srcId="{D149B31C-832F-48A4-AAD7-C4F7BD5344CF}" destId="{71BC0A05-8612-475E-9328-78FFA1CEA6DD}" srcOrd="0" destOrd="0" presId="urn:microsoft.com/office/officeart/2005/8/layout/hierarchy1"/>
    <dgm:cxn modelId="{532D4591-E8D1-4909-959A-A02EA87917BB}" type="presParOf" srcId="{71BC0A05-8612-475E-9328-78FFA1CEA6DD}" destId="{CAD74B9D-4033-4C1E-872E-B8D61EA5F3D9}" srcOrd="0" destOrd="0" presId="urn:microsoft.com/office/officeart/2005/8/layout/hierarchy1"/>
    <dgm:cxn modelId="{1A0CFDEB-EA8D-45E9-BEF4-5ACD692C8651}" type="presParOf" srcId="{CAD74B9D-4033-4C1E-872E-B8D61EA5F3D9}" destId="{76899678-4FF2-4329-A8A5-AFDED429A1BD}" srcOrd="0" destOrd="0" presId="urn:microsoft.com/office/officeart/2005/8/layout/hierarchy1"/>
    <dgm:cxn modelId="{308CA019-2EC4-4B6B-9823-DCF80AEE2578}" type="presParOf" srcId="{CAD74B9D-4033-4C1E-872E-B8D61EA5F3D9}" destId="{E7FD1A00-DF5B-4D81-BBD8-273A6D4021C5}" srcOrd="1" destOrd="0" presId="urn:microsoft.com/office/officeart/2005/8/layout/hierarchy1"/>
    <dgm:cxn modelId="{B8E435CD-70F8-448A-8C45-6D9C6741C358}" type="presParOf" srcId="{71BC0A05-8612-475E-9328-78FFA1CEA6DD}" destId="{A954E41C-7064-40FC-A145-89938DF49513}" srcOrd="1" destOrd="0" presId="urn:microsoft.com/office/officeart/2005/8/layout/hierarchy1"/>
    <dgm:cxn modelId="{655FB1C1-BEDE-4F7F-AB9F-EF89766E387B}" type="presParOf" srcId="{A954E41C-7064-40FC-A145-89938DF49513}" destId="{21D946F9-7831-45E2-81FE-AEA437EF4CF8}" srcOrd="0" destOrd="0" presId="urn:microsoft.com/office/officeart/2005/8/layout/hierarchy1"/>
    <dgm:cxn modelId="{5D5A5FA1-F9D5-448C-BA9B-34525B15A2E8}" type="presParOf" srcId="{A954E41C-7064-40FC-A145-89938DF49513}" destId="{34EBF413-0690-4B68-B992-860FD2FF7399}" srcOrd="1" destOrd="0" presId="urn:microsoft.com/office/officeart/2005/8/layout/hierarchy1"/>
    <dgm:cxn modelId="{A93D191C-E2A7-482D-B735-B7D2219D5592}" type="presParOf" srcId="{34EBF413-0690-4B68-B992-860FD2FF7399}" destId="{3E05346A-63FF-4CCD-86DC-15955B4B9AAE}" srcOrd="0" destOrd="0" presId="urn:microsoft.com/office/officeart/2005/8/layout/hierarchy1"/>
    <dgm:cxn modelId="{2EB4CD7F-F971-4EF8-9BAB-257EFE0733D0}" type="presParOf" srcId="{3E05346A-63FF-4CCD-86DC-15955B4B9AAE}" destId="{978CDA51-2B7D-4505-83A2-F7912FB0A90E}" srcOrd="0" destOrd="0" presId="urn:microsoft.com/office/officeart/2005/8/layout/hierarchy1"/>
    <dgm:cxn modelId="{E90CD0FD-DE9D-4F9E-AD53-1380602057A7}" type="presParOf" srcId="{3E05346A-63FF-4CCD-86DC-15955B4B9AAE}" destId="{FF7CB6F2-D931-4D22-8123-467D1D461955}" srcOrd="1" destOrd="0" presId="urn:microsoft.com/office/officeart/2005/8/layout/hierarchy1"/>
    <dgm:cxn modelId="{E4C89C85-C101-4391-8E77-65D6C7A8BF9A}" type="presParOf" srcId="{34EBF413-0690-4B68-B992-860FD2FF7399}" destId="{76AD3A30-23CA-4449-ABF3-A362DA67581C}" srcOrd="1" destOrd="0" presId="urn:microsoft.com/office/officeart/2005/8/layout/hierarchy1"/>
    <dgm:cxn modelId="{B19B9694-0AF7-44DB-93BF-C770C7A9F1B1}" type="presParOf" srcId="{76AD3A30-23CA-4449-ABF3-A362DA67581C}" destId="{730C938C-1A7F-4238-A0C7-8D8737C36E64}" srcOrd="0" destOrd="0" presId="urn:microsoft.com/office/officeart/2005/8/layout/hierarchy1"/>
    <dgm:cxn modelId="{DDFC97AA-137F-439A-8C63-94CE39F9B61E}" type="presParOf" srcId="{76AD3A30-23CA-4449-ABF3-A362DA67581C}" destId="{D03559BE-D60D-488F-AB37-569C731670EA}" srcOrd="1" destOrd="0" presId="urn:microsoft.com/office/officeart/2005/8/layout/hierarchy1"/>
    <dgm:cxn modelId="{7C0953CA-1837-460A-8DE3-472E1ADDE271}" type="presParOf" srcId="{D03559BE-D60D-488F-AB37-569C731670EA}" destId="{BBBB9A21-F99C-4922-99E9-0E1A3856B870}" srcOrd="0" destOrd="0" presId="urn:microsoft.com/office/officeart/2005/8/layout/hierarchy1"/>
    <dgm:cxn modelId="{AF283851-F7BD-4934-80F5-32FA42327747}" type="presParOf" srcId="{BBBB9A21-F99C-4922-99E9-0E1A3856B870}" destId="{5446710D-85C5-4D91-B746-7ED31AEAEA10}" srcOrd="0" destOrd="0" presId="urn:microsoft.com/office/officeart/2005/8/layout/hierarchy1"/>
    <dgm:cxn modelId="{77CF1989-391D-408E-BE4E-7208BFB39A0A}" type="presParOf" srcId="{BBBB9A21-F99C-4922-99E9-0E1A3856B870}" destId="{3460417B-3F60-4500-B18A-8C40B44F2C22}" srcOrd="1" destOrd="0" presId="urn:microsoft.com/office/officeart/2005/8/layout/hierarchy1"/>
    <dgm:cxn modelId="{DFE95292-3C17-41B2-9119-82FE6A811592}" type="presParOf" srcId="{D03559BE-D60D-488F-AB37-569C731670EA}" destId="{DA0D1928-1682-4A48-8236-5BB601D111A8}" srcOrd="1" destOrd="0" presId="urn:microsoft.com/office/officeart/2005/8/layout/hierarchy1"/>
    <dgm:cxn modelId="{BEC8B328-E3F4-4634-8C19-BA75055AF543}" type="presParOf" srcId="{A954E41C-7064-40FC-A145-89938DF49513}" destId="{1F1F0750-0F48-4AEF-9630-3F5862DF0EFE}" srcOrd="2" destOrd="0" presId="urn:microsoft.com/office/officeart/2005/8/layout/hierarchy1"/>
    <dgm:cxn modelId="{07BDDB71-E051-441D-91D2-E9707DC7313F}" type="presParOf" srcId="{A954E41C-7064-40FC-A145-89938DF49513}" destId="{262D4FF4-8B01-415F-B7E0-4AF58FA75119}" srcOrd="3" destOrd="0" presId="urn:microsoft.com/office/officeart/2005/8/layout/hierarchy1"/>
    <dgm:cxn modelId="{D695D4E9-6C49-4EC3-AE63-1862DE2F8FCE}" type="presParOf" srcId="{262D4FF4-8B01-415F-B7E0-4AF58FA75119}" destId="{43654AD3-91B3-4368-89D9-A0169F83BC01}" srcOrd="0" destOrd="0" presId="urn:microsoft.com/office/officeart/2005/8/layout/hierarchy1"/>
    <dgm:cxn modelId="{8F5FCB5C-D946-4334-846C-411F844CF4DD}" type="presParOf" srcId="{43654AD3-91B3-4368-89D9-A0169F83BC01}" destId="{CD9D6980-8B39-42B4-943E-117CFD16C07E}" srcOrd="0" destOrd="0" presId="urn:microsoft.com/office/officeart/2005/8/layout/hierarchy1"/>
    <dgm:cxn modelId="{AE3D7BB7-5A0D-46DE-B0DC-82E2300DA806}" type="presParOf" srcId="{43654AD3-91B3-4368-89D9-A0169F83BC01}" destId="{1B6E82C5-519F-42F8-B401-7C81B12FD996}" srcOrd="1" destOrd="0" presId="urn:microsoft.com/office/officeart/2005/8/layout/hierarchy1"/>
    <dgm:cxn modelId="{9D71D5B4-3A05-4786-A65E-D87DE44A1524}" type="presParOf" srcId="{262D4FF4-8B01-415F-B7E0-4AF58FA75119}" destId="{9B85D530-1302-4DB5-B981-DBFB257D1168}" srcOrd="1" destOrd="0" presId="urn:microsoft.com/office/officeart/2005/8/layout/hierarchy1"/>
    <dgm:cxn modelId="{A1FAB256-6658-4921-9046-9EC0F2946A6B}" type="presParOf" srcId="{9B85D530-1302-4DB5-B981-DBFB257D1168}" destId="{5455BB0F-4005-4788-9F13-ABFC04140E50}" srcOrd="0" destOrd="0" presId="urn:microsoft.com/office/officeart/2005/8/layout/hierarchy1"/>
    <dgm:cxn modelId="{55BEC6B1-3170-4BB2-94D7-D7F1543A3DD5}" type="presParOf" srcId="{9B85D530-1302-4DB5-B981-DBFB257D1168}" destId="{3CDC1877-0F4D-4112-9B6A-FA6CFFF9EBA0}" srcOrd="1" destOrd="0" presId="urn:microsoft.com/office/officeart/2005/8/layout/hierarchy1"/>
    <dgm:cxn modelId="{D31E253A-7A93-42EF-BF86-A56CEC9A45E9}" type="presParOf" srcId="{3CDC1877-0F4D-4112-9B6A-FA6CFFF9EBA0}" destId="{CC707395-A948-412E-85A5-8875BFB40C98}" srcOrd="0" destOrd="0" presId="urn:microsoft.com/office/officeart/2005/8/layout/hierarchy1"/>
    <dgm:cxn modelId="{05F1CC5A-A60F-4F1F-8CFF-CC249954751F}" type="presParOf" srcId="{CC707395-A948-412E-85A5-8875BFB40C98}" destId="{29F819C9-6243-449E-ACDB-E78236301800}" srcOrd="0" destOrd="0" presId="urn:microsoft.com/office/officeart/2005/8/layout/hierarchy1"/>
    <dgm:cxn modelId="{26CFB9CC-4D2A-430B-AC0F-49DC6FE06DDF}" type="presParOf" srcId="{CC707395-A948-412E-85A5-8875BFB40C98}" destId="{7DDE830E-7936-48BF-BA2F-D3BF622BE60D}" srcOrd="1" destOrd="0" presId="urn:microsoft.com/office/officeart/2005/8/layout/hierarchy1"/>
    <dgm:cxn modelId="{C9B6DD23-1F36-4C99-AECC-B18D74670EE5}" type="presParOf" srcId="{3CDC1877-0F4D-4112-9B6A-FA6CFFF9EBA0}" destId="{0770D9BB-8527-45ED-866B-45AFB89CD887}" srcOrd="1" destOrd="0" presId="urn:microsoft.com/office/officeart/2005/8/layout/hierarchy1"/>
    <dgm:cxn modelId="{00EF7FD7-102F-48F0-A267-3224B280C7BE}" type="presParOf" srcId="{A954E41C-7064-40FC-A145-89938DF49513}" destId="{74414D22-B1FE-4289-8936-9EDF128362A1}" srcOrd="4" destOrd="0" presId="urn:microsoft.com/office/officeart/2005/8/layout/hierarchy1"/>
    <dgm:cxn modelId="{7D200A8D-B370-4E47-B5C1-A45D2BC39DDE}" type="presParOf" srcId="{A954E41C-7064-40FC-A145-89938DF49513}" destId="{E57D0A08-3F79-4819-A3E8-F9D7AA3DC5F7}" srcOrd="5" destOrd="0" presId="urn:microsoft.com/office/officeart/2005/8/layout/hierarchy1"/>
    <dgm:cxn modelId="{AE36251E-7C67-454B-8580-6E7A98D4B98A}" type="presParOf" srcId="{E57D0A08-3F79-4819-A3E8-F9D7AA3DC5F7}" destId="{22625987-A7C4-42DA-9093-985C30429E7C}" srcOrd="0" destOrd="0" presId="urn:microsoft.com/office/officeart/2005/8/layout/hierarchy1"/>
    <dgm:cxn modelId="{1EB97E62-2466-42C2-B725-98D188CF04AE}" type="presParOf" srcId="{22625987-A7C4-42DA-9093-985C30429E7C}" destId="{76973A54-20A9-4325-996E-3ADFB005F074}" srcOrd="0" destOrd="0" presId="urn:microsoft.com/office/officeart/2005/8/layout/hierarchy1"/>
    <dgm:cxn modelId="{801F00DE-B084-487A-A7A7-F065FF41246A}" type="presParOf" srcId="{22625987-A7C4-42DA-9093-985C30429E7C}" destId="{188FDEE7-DD30-457E-99BF-021DDC282E81}" srcOrd="1" destOrd="0" presId="urn:microsoft.com/office/officeart/2005/8/layout/hierarchy1"/>
    <dgm:cxn modelId="{C0FC07DB-C6D3-4904-A456-D232E0C951A4}" type="presParOf" srcId="{E57D0A08-3F79-4819-A3E8-F9D7AA3DC5F7}" destId="{D54D4799-D84C-4347-A00F-775F02DFA1AC}" srcOrd="1" destOrd="0" presId="urn:microsoft.com/office/officeart/2005/8/layout/hierarchy1"/>
    <dgm:cxn modelId="{6683DB81-9937-4F39-8513-24E2506201B4}" type="presParOf" srcId="{D54D4799-D84C-4347-A00F-775F02DFA1AC}" destId="{F7DBD3B0-CBDE-46F0-A60E-E91A8B913AC5}" srcOrd="0" destOrd="0" presId="urn:microsoft.com/office/officeart/2005/8/layout/hierarchy1"/>
    <dgm:cxn modelId="{8A9BAF15-2EF0-4453-8FB4-FD6207AD07AD}" type="presParOf" srcId="{D54D4799-D84C-4347-A00F-775F02DFA1AC}" destId="{73057616-F8E8-43C6-8156-B6D21F0690D8}" srcOrd="1" destOrd="0" presId="urn:microsoft.com/office/officeart/2005/8/layout/hierarchy1"/>
    <dgm:cxn modelId="{D45F1C92-8DBF-45F1-BE9E-2465648AAE11}" type="presParOf" srcId="{73057616-F8E8-43C6-8156-B6D21F0690D8}" destId="{E098035D-7FE1-4613-AD5F-B06683FAA1E7}" srcOrd="0" destOrd="0" presId="urn:microsoft.com/office/officeart/2005/8/layout/hierarchy1"/>
    <dgm:cxn modelId="{A8D836FE-E675-4CEA-A3F3-1507205A57C2}" type="presParOf" srcId="{E098035D-7FE1-4613-AD5F-B06683FAA1E7}" destId="{34BD2A38-B367-4375-A966-3000C8AC83D3}" srcOrd="0" destOrd="0" presId="urn:microsoft.com/office/officeart/2005/8/layout/hierarchy1"/>
    <dgm:cxn modelId="{77B2761E-8684-42EE-8220-720614ED6568}" type="presParOf" srcId="{E098035D-7FE1-4613-AD5F-B06683FAA1E7}" destId="{2563E0AD-DACA-48FF-869A-42C9CAA1828A}" srcOrd="1" destOrd="0" presId="urn:microsoft.com/office/officeart/2005/8/layout/hierarchy1"/>
    <dgm:cxn modelId="{68F830CB-D828-4753-BE2F-C0CE49BBCA60}" type="presParOf" srcId="{73057616-F8E8-43C6-8156-B6D21F0690D8}" destId="{2D4447F2-944E-4C84-91B6-5077ED50EDCC}" srcOrd="1" destOrd="0" presId="urn:microsoft.com/office/officeart/2005/8/layout/hierarchy1"/>
    <dgm:cxn modelId="{2016A638-A2B2-4781-BDD3-D9AAE4AC0BB9}" type="presParOf" srcId="{A954E41C-7064-40FC-A145-89938DF49513}" destId="{8186525B-6677-4F54-B635-A68706558097}" srcOrd="6" destOrd="0" presId="urn:microsoft.com/office/officeart/2005/8/layout/hierarchy1"/>
    <dgm:cxn modelId="{66914F20-AB0B-40E3-869C-AD659641EBEF}" type="presParOf" srcId="{A954E41C-7064-40FC-A145-89938DF49513}" destId="{916F948A-4443-43E7-83DA-8D1525872105}" srcOrd="7" destOrd="0" presId="urn:microsoft.com/office/officeart/2005/8/layout/hierarchy1"/>
    <dgm:cxn modelId="{871E8837-7E68-4907-BCE5-F305A2C8FFB5}" type="presParOf" srcId="{916F948A-4443-43E7-83DA-8D1525872105}" destId="{3EDDE656-5BED-459E-9248-06E3A794C59A}" srcOrd="0" destOrd="0" presId="urn:microsoft.com/office/officeart/2005/8/layout/hierarchy1"/>
    <dgm:cxn modelId="{6E9B4B28-BD1C-4335-B3F8-942742482180}" type="presParOf" srcId="{3EDDE656-5BED-459E-9248-06E3A794C59A}" destId="{B7FC2D77-030F-4BC9-B44B-9BF59A7C38C3}" srcOrd="0" destOrd="0" presId="urn:microsoft.com/office/officeart/2005/8/layout/hierarchy1"/>
    <dgm:cxn modelId="{EA173559-235E-41D7-9189-B66D67A426EF}" type="presParOf" srcId="{3EDDE656-5BED-459E-9248-06E3A794C59A}" destId="{450C3F98-101A-4183-8001-5446999FE77A}" srcOrd="1" destOrd="0" presId="urn:microsoft.com/office/officeart/2005/8/layout/hierarchy1"/>
    <dgm:cxn modelId="{75DA40A2-1366-4E9C-AA0D-98EE6711A3E7}" type="presParOf" srcId="{916F948A-4443-43E7-83DA-8D1525872105}" destId="{3DBD3A5B-FECC-4CB8-9383-EBF399B0F638}" srcOrd="1" destOrd="0" presId="urn:microsoft.com/office/officeart/2005/8/layout/hierarchy1"/>
    <dgm:cxn modelId="{5D29AD88-F688-4CA0-82B0-374857FA68AC}" type="presParOf" srcId="{3DBD3A5B-FECC-4CB8-9383-EBF399B0F638}" destId="{4CF984F9-1E7D-4172-B9B6-7D48118E0D25}" srcOrd="0" destOrd="0" presId="urn:microsoft.com/office/officeart/2005/8/layout/hierarchy1"/>
    <dgm:cxn modelId="{F7167EAA-564C-4771-90CF-79B8919E94FD}" type="presParOf" srcId="{3DBD3A5B-FECC-4CB8-9383-EBF399B0F638}" destId="{A4117020-BB1F-4D6E-B7BC-32D543D0F3CD}" srcOrd="1" destOrd="0" presId="urn:microsoft.com/office/officeart/2005/8/layout/hierarchy1"/>
    <dgm:cxn modelId="{2CA7E612-899A-4384-85CD-FDC70DAD63DD}" type="presParOf" srcId="{A4117020-BB1F-4D6E-B7BC-32D543D0F3CD}" destId="{68D8484F-8199-4E6C-993E-63BE3C886D88}" srcOrd="0" destOrd="0" presId="urn:microsoft.com/office/officeart/2005/8/layout/hierarchy1"/>
    <dgm:cxn modelId="{397779E9-7A13-4A5E-A744-D81D2A2020F8}" type="presParOf" srcId="{68D8484F-8199-4E6C-993E-63BE3C886D88}" destId="{2169A751-5BBF-48AD-8BE4-1D899240476A}" srcOrd="0" destOrd="0" presId="urn:microsoft.com/office/officeart/2005/8/layout/hierarchy1"/>
    <dgm:cxn modelId="{7E46F26A-12C5-45F6-8D50-CA7E550D3FF4}" type="presParOf" srcId="{68D8484F-8199-4E6C-993E-63BE3C886D88}" destId="{2FB6A80B-2071-42A6-A36B-5163E265F096}" srcOrd="1" destOrd="0" presId="urn:microsoft.com/office/officeart/2005/8/layout/hierarchy1"/>
    <dgm:cxn modelId="{E90956B3-6910-40AC-8A70-0B32A3D7E845}" type="presParOf" srcId="{A4117020-BB1F-4D6E-B7BC-32D543D0F3CD}" destId="{0967792C-4D1E-44E3-8C51-8D8D2296CEA2}" srcOrd="1" destOrd="0" presId="urn:microsoft.com/office/officeart/2005/8/layout/hierarchy1"/>
    <dgm:cxn modelId="{C9BE6469-B91D-433B-AE1E-D03A71B2111B}" type="presParOf" srcId="{D149B31C-832F-48A4-AAD7-C4F7BD5344CF}" destId="{AC725D56-D6B3-4C4D-B28E-05C3CAB7C052}" srcOrd="1" destOrd="0" presId="urn:microsoft.com/office/officeart/2005/8/layout/hierarchy1"/>
    <dgm:cxn modelId="{81904EC3-5CA5-43F7-90B8-054D9CE80FBA}" type="presParOf" srcId="{AC725D56-D6B3-4C4D-B28E-05C3CAB7C052}" destId="{26CFEF3A-D236-4004-A8E2-FDBD43C687BE}" srcOrd="0" destOrd="0" presId="urn:microsoft.com/office/officeart/2005/8/layout/hierarchy1"/>
    <dgm:cxn modelId="{328D4A28-FD75-444B-B598-9A375B9C3C91}" type="presParOf" srcId="{26CFEF3A-D236-4004-A8E2-FDBD43C687BE}" destId="{CAFDC486-E9FE-49CC-B395-D39EA6A1CB29}" srcOrd="0" destOrd="0" presId="urn:microsoft.com/office/officeart/2005/8/layout/hierarchy1"/>
    <dgm:cxn modelId="{1B4EC134-4FC4-4666-8993-C03055F23B92}" type="presParOf" srcId="{26CFEF3A-D236-4004-A8E2-FDBD43C687BE}" destId="{D532E68A-B263-4AAC-BF93-277F35A8CB8C}" srcOrd="1" destOrd="0" presId="urn:microsoft.com/office/officeart/2005/8/layout/hierarchy1"/>
    <dgm:cxn modelId="{18DB3129-EC03-427C-A5DF-1035EB4D6732}" type="presParOf" srcId="{AC725D56-D6B3-4C4D-B28E-05C3CAB7C052}" destId="{967053D0-35C4-4333-9E27-1FF3091C802B}" srcOrd="1" destOrd="0" presId="urn:microsoft.com/office/officeart/2005/8/layout/hierarchy1"/>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5B3552-67FB-4F7B-BD67-4FCF70EE2C72}">
      <dsp:nvSpPr>
        <dsp:cNvPr id="0" name=""/>
        <dsp:cNvSpPr/>
      </dsp:nvSpPr>
      <dsp:spPr>
        <a:xfrm>
          <a:off x="1393442" y="110073"/>
          <a:ext cx="5926083" cy="2300132"/>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72B954-F874-469D-9936-584E77492A47}">
      <dsp:nvSpPr>
        <dsp:cNvPr id="0" name=""/>
        <dsp:cNvSpPr/>
      </dsp:nvSpPr>
      <dsp:spPr>
        <a:xfrm>
          <a:off x="2619535" y="1485464"/>
          <a:ext cx="104843" cy="10484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D79440-11FD-4694-8E1B-23F608479605}">
      <dsp:nvSpPr>
        <dsp:cNvPr id="0" name=""/>
        <dsp:cNvSpPr/>
      </dsp:nvSpPr>
      <dsp:spPr>
        <a:xfrm>
          <a:off x="916642" y="2017695"/>
          <a:ext cx="2310161" cy="423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554" tIns="0" rIns="0" bIns="0" numCol="1" spcCol="1270" anchor="t" anchorCtr="0">
          <a:noAutofit/>
        </a:bodyPr>
        <a:lstStyle/>
        <a:p>
          <a:pPr marL="0" lvl="0" indent="0" algn="l" defTabSz="800100">
            <a:lnSpc>
              <a:spcPct val="90000"/>
            </a:lnSpc>
            <a:spcBef>
              <a:spcPct val="0"/>
            </a:spcBef>
            <a:spcAft>
              <a:spcPct val="35000"/>
            </a:spcAft>
            <a:buNone/>
          </a:pPr>
          <a:r>
            <a:rPr lang="zh-TW" altLang="en-US" sz="1800" kern="1200" dirty="0"/>
            <a:t>透過各種管道推廣</a:t>
          </a:r>
          <a:endParaRPr lang="en-US" altLang="zh-TW" sz="1800" kern="1200" dirty="0"/>
        </a:p>
        <a:p>
          <a:pPr marL="0" lvl="0" indent="0" algn="l" defTabSz="800100">
            <a:lnSpc>
              <a:spcPct val="90000"/>
            </a:lnSpc>
            <a:spcBef>
              <a:spcPct val="0"/>
            </a:spcBef>
            <a:spcAft>
              <a:spcPct val="35000"/>
            </a:spcAft>
            <a:buNone/>
          </a:pPr>
          <a:r>
            <a:rPr lang="zh-TW" altLang="en-US" sz="1800" kern="1200" dirty="0"/>
            <a:t>增加會員廠商</a:t>
          </a:r>
        </a:p>
      </dsp:txBody>
      <dsp:txXfrm>
        <a:off x="916642" y="2017695"/>
        <a:ext cx="2310161" cy="423468"/>
      </dsp:txXfrm>
    </dsp:sp>
    <dsp:sp modelId="{3E471988-989E-4B13-9A4F-D29E91EF7D66}">
      <dsp:nvSpPr>
        <dsp:cNvPr id="0" name=""/>
        <dsp:cNvSpPr/>
      </dsp:nvSpPr>
      <dsp:spPr>
        <a:xfrm>
          <a:off x="3777827" y="1054484"/>
          <a:ext cx="189524" cy="18952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5296F2-5DF5-474F-AE50-44DFC21A1358}">
      <dsp:nvSpPr>
        <dsp:cNvPr id="0" name=""/>
        <dsp:cNvSpPr/>
      </dsp:nvSpPr>
      <dsp:spPr>
        <a:xfrm>
          <a:off x="3311404" y="1552981"/>
          <a:ext cx="1441122" cy="933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425" tIns="0" rIns="0" bIns="0" numCol="1" spcCol="1270" anchor="t" anchorCtr="0">
          <a:noAutofit/>
        </a:bodyPr>
        <a:lstStyle/>
        <a:p>
          <a:pPr marL="0" lvl="0" indent="0" algn="l" defTabSz="800100">
            <a:lnSpc>
              <a:spcPct val="90000"/>
            </a:lnSpc>
            <a:spcBef>
              <a:spcPct val="0"/>
            </a:spcBef>
            <a:spcAft>
              <a:spcPct val="35000"/>
            </a:spcAft>
            <a:buNone/>
          </a:pPr>
          <a:r>
            <a:rPr lang="zh-TW" altLang="en-US" sz="1800" kern="1200" dirty="0">
              <a:latin typeface="微軟正黑體" panose="020B0604030504040204" pitchFamily="34" charset="-120"/>
              <a:ea typeface="微軟正黑體" panose="020B0604030504040204" pitchFamily="34" charset="-120"/>
            </a:rPr>
            <a:t>提供高品質的報告及諮詢服務</a:t>
          </a:r>
        </a:p>
      </dsp:txBody>
      <dsp:txXfrm>
        <a:off x="3311404" y="1552981"/>
        <a:ext cx="1441122" cy="933220"/>
      </dsp:txXfrm>
    </dsp:sp>
    <dsp:sp modelId="{124D789D-EE6A-4FDF-A9F6-6964C811AE82}">
      <dsp:nvSpPr>
        <dsp:cNvPr id="0" name=""/>
        <dsp:cNvSpPr/>
      </dsp:nvSpPr>
      <dsp:spPr>
        <a:xfrm>
          <a:off x="4824535" y="764792"/>
          <a:ext cx="262109" cy="26210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3F1ECD-78C9-42B1-874A-E570CA8DACBD}">
      <dsp:nvSpPr>
        <dsp:cNvPr id="0" name=""/>
        <dsp:cNvSpPr/>
      </dsp:nvSpPr>
      <dsp:spPr>
        <a:xfrm>
          <a:off x="4863952" y="1167382"/>
          <a:ext cx="2011003" cy="700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886" tIns="0" rIns="0" bIns="0" numCol="1" spcCol="1270" anchor="t" anchorCtr="0">
          <a:noAutofit/>
        </a:bodyPr>
        <a:lstStyle/>
        <a:p>
          <a:pPr marL="0" lvl="0" indent="0" algn="l" defTabSz="800100">
            <a:lnSpc>
              <a:spcPct val="90000"/>
            </a:lnSpc>
            <a:spcBef>
              <a:spcPct val="0"/>
            </a:spcBef>
            <a:spcAft>
              <a:spcPct val="35000"/>
            </a:spcAft>
            <a:buNone/>
          </a:pPr>
          <a:r>
            <a:rPr lang="en-US" altLang="zh-TW" sz="1800" kern="1200" dirty="0"/>
            <a:t>1.</a:t>
          </a:r>
          <a:r>
            <a:rPr lang="zh-TW" altLang="en-US" sz="1800" kern="1200" dirty="0"/>
            <a:t> 挖掘會員廠商之技術瓶頸</a:t>
          </a:r>
          <a:endParaRPr lang="en-US" altLang="zh-TW" sz="1800" kern="1200" dirty="0"/>
        </a:p>
        <a:p>
          <a:pPr marL="0" lvl="0" indent="0" algn="l" defTabSz="800100">
            <a:lnSpc>
              <a:spcPct val="90000"/>
            </a:lnSpc>
            <a:spcBef>
              <a:spcPct val="0"/>
            </a:spcBef>
            <a:spcAft>
              <a:spcPct val="35000"/>
            </a:spcAft>
            <a:buNone/>
          </a:pPr>
          <a:r>
            <a:rPr lang="en-US" altLang="zh-TW" sz="1800" kern="1200" dirty="0"/>
            <a:t>2.</a:t>
          </a:r>
          <a:r>
            <a:rPr lang="zh-TW" altLang="en-US" sz="1800" kern="1200" dirty="0"/>
            <a:t> 提供教育訓練</a:t>
          </a:r>
          <a:endParaRPr lang="en-US" altLang="zh-TW" sz="1800" kern="1200" dirty="0"/>
        </a:p>
        <a:p>
          <a:pPr marL="0" lvl="0" indent="0" algn="l" defTabSz="800100">
            <a:lnSpc>
              <a:spcPct val="90000"/>
            </a:lnSpc>
            <a:spcBef>
              <a:spcPct val="0"/>
            </a:spcBef>
            <a:spcAft>
              <a:spcPct val="35000"/>
            </a:spcAft>
            <a:buNone/>
          </a:pPr>
          <a:r>
            <a:rPr lang="en-US" altLang="zh-TW" sz="1800" kern="1200" dirty="0"/>
            <a:t>3.</a:t>
          </a:r>
          <a:r>
            <a:rPr lang="zh-TW" altLang="en-US" sz="1800" kern="1200" dirty="0"/>
            <a:t> 具專利價值技轉之開拓</a:t>
          </a:r>
        </a:p>
      </dsp:txBody>
      <dsp:txXfrm>
        <a:off x="4863952" y="1167382"/>
        <a:ext cx="2011003" cy="7008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74B567-0A9D-4CAD-B8D6-8DDE9B713338}">
      <dsp:nvSpPr>
        <dsp:cNvPr id="0" name=""/>
        <dsp:cNvSpPr/>
      </dsp:nvSpPr>
      <dsp:spPr>
        <a:xfrm>
          <a:off x="741904" y="124328"/>
          <a:ext cx="1606708" cy="1606708"/>
        </a:xfrm>
        <a:prstGeom prst="pie">
          <a:avLst>
            <a:gd name="adj1" fmla="val 16200000"/>
            <a:gd name="adj2" fmla="val 180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zh-TW" altLang="en-US" sz="1100" kern="1200" dirty="0">
              <a:latin typeface="微軟正黑體" panose="020B0604030504040204" pitchFamily="34" charset="-120"/>
              <a:ea typeface="微軟正黑體" panose="020B0604030504040204" pitchFamily="34" charset="-120"/>
            </a:rPr>
            <a:t>產學行政支持</a:t>
          </a:r>
        </a:p>
      </dsp:txBody>
      <dsp:txXfrm>
        <a:off x="1588677" y="464797"/>
        <a:ext cx="573824" cy="478187"/>
      </dsp:txXfrm>
    </dsp:sp>
    <dsp:sp modelId="{830C0039-80BB-452B-8B1C-8A67CE9850BA}">
      <dsp:nvSpPr>
        <dsp:cNvPr id="0" name=""/>
        <dsp:cNvSpPr/>
      </dsp:nvSpPr>
      <dsp:spPr>
        <a:xfrm>
          <a:off x="708813" y="181711"/>
          <a:ext cx="1606708" cy="1606708"/>
        </a:xfrm>
        <a:prstGeom prst="pie">
          <a:avLst>
            <a:gd name="adj1" fmla="val 1800000"/>
            <a:gd name="adj2" fmla="val 9000000"/>
          </a:avLst>
        </a:prstGeom>
        <a:solidFill>
          <a:schemeClr val="accent3">
            <a:hueOff val="-1714891"/>
            <a:satOff val="10435"/>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zh-TW" altLang="en-US" sz="1100" kern="1200" dirty="0">
              <a:latin typeface="微軟正黑體" panose="020B0604030504040204" pitchFamily="34" charset="-120"/>
              <a:ea typeface="微軟正黑體" panose="020B0604030504040204" pitchFamily="34" charset="-120"/>
            </a:rPr>
            <a:t>推廣</a:t>
          </a:r>
        </a:p>
      </dsp:txBody>
      <dsp:txXfrm>
        <a:off x="1091363" y="1224158"/>
        <a:ext cx="860736" cy="420804"/>
      </dsp:txXfrm>
    </dsp:sp>
    <dsp:sp modelId="{F1A26C14-B0A8-42D7-9816-B6F181B60C31}">
      <dsp:nvSpPr>
        <dsp:cNvPr id="0" name=""/>
        <dsp:cNvSpPr/>
      </dsp:nvSpPr>
      <dsp:spPr>
        <a:xfrm>
          <a:off x="675723" y="124328"/>
          <a:ext cx="1606708" cy="1606708"/>
        </a:xfrm>
        <a:prstGeom prst="pie">
          <a:avLst>
            <a:gd name="adj1" fmla="val 9000000"/>
            <a:gd name="adj2" fmla="val 16200000"/>
          </a:avLst>
        </a:prstGeom>
        <a:solidFill>
          <a:schemeClr val="accent3">
            <a:hueOff val="-3429781"/>
            <a:satOff val="20869"/>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zh-TW" altLang="en-US" sz="1100" kern="1200" dirty="0">
              <a:latin typeface="微軟正黑體" panose="020B0604030504040204" pitchFamily="34" charset="-120"/>
              <a:ea typeface="微軟正黑體" panose="020B0604030504040204" pitchFamily="34" charset="-120"/>
            </a:rPr>
            <a:t>技術</a:t>
          </a:r>
        </a:p>
      </dsp:txBody>
      <dsp:txXfrm>
        <a:off x="861833" y="464797"/>
        <a:ext cx="573824" cy="478187"/>
      </dsp:txXfrm>
    </dsp:sp>
    <dsp:sp modelId="{808ACCE8-C9AA-405D-BF38-045D427EAD5A}">
      <dsp:nvSpPr>
        <dsp:cNvPr id="0" name=""/>
        <dsp:cNvSpPr/>
      </dsp:nvSpPr>
      <dsp:spPr>
        <a:xfrm>
          <a:off x="642574" y="24865"/>
          <a:ext cx="1805634" cy="1805634"/>
        </a:xfrm>
        <a:prstGeom prst="circularArrow">
          <a:avLst>
            <a:gd name="adj1" fmla="val 5085"/>
            <a:gd name="adj2" fmla="val 327528"/>
            <a:gd name="adj3" fmla="val 1472472"/>
            <a:gd name="adj4" fmla="val 16199432"/>
            <a:gd name="adj5" fmla="val 593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D1E8583-CA77-4EFA-96FB-DC06AE73FA03}">
      <dsp:nvSpPr>
        <dsp:cNvPr id="0" name=""/>
        <dsp:cNvSpPr/>
      </dsp:nvSpPr>
      <dsp:spPr>
        <a:xfrm>
          <a:off x="609350" y="82146"/>
          <a:ext cx="1805634" cy="1805634"/>
        </a:xfrm>
        <a:prstGeom prst="circularArrow">
          <a:avLst>
            <a:gd name="adj1" fmla="val 5085"/>
            <a:gd name="adj2" fmla="val 327528"/>
            <a:gd name="adj3" fmla="val 8671970"/>
            <a:gd name="adj4" fmla="val 1800502"/>
            <a:gd name="adj5" fmla="val 5932"/>
          </a:avLst>
        </a:prstGeom>
        <a:solidFill>
          <a:schemeClr val="accent3">
            <a:hueOff val="-1714891"/>
            <a:satOff val="10435"/>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1E649B0-3ACE-49F3-8CDF-0EB462298734}">
      <dsp:nvSpPr>
        <dsp:cNvPr id="0" name=""/>
        <dsp:cNvSpPr/>
      </dsp:nvSpPr>
      <dsp:spPr>
        <a:xfrm>
          <a:off x="576127" y="24865"/>
          <a:ext cx="1805634" cy="1805634"/>
        </a:xfrm>
        <a:prstGeom prst="circularArrow">
          <a:avLst>
            <a:gd name="adj1" fmla="val 5085"/>
            <a:gd name="adj2" fmla="val 327528"/>
            <a:gd name="adj3" fmla="val 15873039"/>
            <a:gd name="adj4" fmla="val 9000000"/>
            <a:gd name="adj5" fmla="val 5932"/>
          </a:avLst>
        </a:prstGeom>
        <a:solidFill>
          <a:schemeClr val="accent3">
            <a:hueOff val="-3429781"/>
            <a:satOff val="20869"/>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F984F9-1E7D-4172-B9B6-7D48118E0D25}">
      <dsp:nvSpPr>
        <dsp:cNvPr id="0" name=""/>
        <dsp:cNvSpPr/>
      </dsp:nvSpPr>
      <dsp:spPr>
        <a:xfrm>
          <a:off x="8515074" y="2774828"/>
          <a:ext cx="91440" cy="516988"/>
        </a:xfrm>
        <a:custGeom>
          <a:avLst/>
          <a:gdLst/>
          <a:ahLst/>
          <a:cxnLst/>
          <a:rect l="0" t="0" r="0" b="0"/>
          <a:pathLst>
            <a:path>
              <a:moveTo>
                <a:pt x="45720" y="0"/>
              </a:moveTo>
              <a:lnTo>
                <a:pt x="45720" y="516988"/>
              </a:lnTo>
            </a:path>
          </a:pathLst>
        </a:custGeom>
        <a:noFill/>
        <a:ln w="15875" cap="flat" cmpd="sng" algn="ctr">
          <a:solidFill>
            <a:schemeClr val="accent1">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86525B-6677-4F54-B635-A68706558097}">
      <dsp:nvSpPr>
        <dsp:cNvPr id="0" name=""/>
        <dsp:cNvSpPr/>
      </dsp:nvSpPr>
      <dsp:spPr>
        <a:xfrm>
          <a:off x="5285418" y="1128787"/>
          <a:ext cx="3275376" cy="517259"/>
        </a:xfrm>
        <a:custGeom>
          <a:avLst/>
          <a:gdLst/>
          <a:ahLst/>
          <a:cxnLst/>
          <a:rect l="0" t="0" r="0" b="0"/>
          <a:pathLst>
            <a:path>
              <a:moveTo>
                <a:pt x="0" y="0"/>
              </a:moveTo>
              <a:lnTo>
                <a:pt x="0" y="352583"/>
              </a:lnTo>
              <a:lnTo>
                <a:pt x="3275376" y="352583"/>
              </a:lnTo>
              <a:lnTo>
                <a:pt x="3275376" y="517259"/>
              </a:lnTo>
            </a:path>
          </a:pathLst>
        </a:custGeom>
        <a:noFill/>
        <a:ln w="15875"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DBD3B0-CBDE-46F0-A60E-E91A8B913AC5}">
      <dsp:nvSpPr>
        <dsp:cNvPr id="0" name=""/>
        <dsp:cNvSpPr/>
      </dsp:nvSpPr>
      <dsp:spPr>
        <a:xfrm>
          <a:off x="6342440" y="2774828"/>
          <a:ext cx="91440" cy="516988"/>
        </a:xfrm>
        <a:custGeom>
          <a:avLst/>
          <a:gdLst/>
          <a:ahLst/>
          <a:cxnLst/>
          <a:rect l="0" t="0" r="0" b="0"/>
          <a:pathLst>
            <a:path>
              <a:moveTo>
                <a:pt x="45720" y="0"/>
              </a:moveTo>
              <a:lnTo>
                <a:pt x="45720" y="516988"/>
              </a:lnTo>
            </a:path>
          </a:pathLst>
        </a:custGeom>
        <a:noFill/>
        <a:ln w="15875" cap="flat" cmpd="sng" algn="ctr">
          <a:solidFill>
            <a:schemeClr val="accent1">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414D22-B1FE-4289-8936-9EDF128362A1}">
      <dsp:nvSpPr>
        <dsp:cNvPr id="0" name=""/>
        <dsp:cNvSpPr/>
      </dsp:nvSpPr>
      <dsp:spPr>
        <a:xfrm>
          <a:off x="5285418" y="1128787"/>
          <a:ext cx="1102742" cy="517259"/>
        </a:xfrm>
        <a:custGeom>
          <a:avLst/>
          <a:gdLst/>
          <a:ahLst/>
          <a:cxnLst/>
          <a:rect l="0" t="0" r="0" b="0"/>
          <a:pathLst>
            <a:path>
              <a:moveTo>
                <a:pt x="0" y="0"/>
              </a:moveTo>
              <a:lnTo>
                <a:pt x="0" y="352583"/>
              </a:lnTo>
              <a:lnTo>
                <a:pt x="1102742" y="352583"/>
              </a:lnTo>
              <a:lnTo>
                <a:pt x="1102742" y="517259"/>
              </a:lnTo>
            </a:path>
          </a:pathLst>
        </a:custGeom>
        <a:noFill/>
        <a:ln w="15875"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55BB0F-4005-4788-9F13-ABFC04140E50}">
      <dsp:nvSpPr>
        <dsp:cNvPr id="0" name=""/>
        <dsp:cNvSpPr/>
      </dsp:nvSpPr>
      <dsp:spPr>
        <a:xfrm>
          <a:off x="4169806" y="2774828"/>
          <a:ext cx="91440" cy="516988"/>
        </a:xfrm>
        <a:custGeom>
          <a:avLst/>
          <a:gdLst/>
          <a:ahLst/>
          <a:cxnLst/>
          <a:rect l="0" t="0" r="0" b="0"/>
          <a:pathLst>
            <a:path>
              <a:moveTo>
                <a:pt x="45720" y="0"/>
              </a:moveTo>
              <a:lnTo>
                <a:pt x="45720" y="516988"/>
              </a:lnTo>
            </a:path>
          </a:pathLst>
        </a:custGeom>
        <a:noFill/>
        <a:ln w="15875" cap="flat" cmpd="sng" algn="ctr">
          <a:solidFill>
            <a:schemeClr val="accent1">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1F0750-0F48-4AEF-9630-3F5862DF0EFE}">
      <dsp:nvSpPr>
        <dsp:cNvPr id="0" name=""/>
        <dsp:cNvSpPr/>
      </dsp:nvSpPr>
      <dsp:spPr>
        <a:xfrm>
          <a:off x="4215526" y="1128787"/>
          <a:ext cx="1069891" cy="517259"/>
        </a:xfrm>
        <a:custGeom>
          <a:avLst/>
          <a:gdLst/>
          <a:ahLst/>
          <a:cxnLst/>
          <a:rect l="0" t="0" r="0" b="0"/>
          <a:pathLst>
            <a:path>
              <a:moveTo>
                <a:pt x="1069891" y="0"/>
              </a:moveTo>
              <a:lnTo>
                <a:pt x="1069891" y="352583"/>
              </a:lnTo>
              <a:lnTo>
                <a:pt x="0" y="352583"/>
              </a:lnTo>
              <a:lnTo>
                <a:pt x="0" y="517259"/>
              </a:lnTo>
            </a:path>
          </a:pathLst>
        </a:custGeom>
        <a:noFill/>
        <a:ln w="15875"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0C938C-1A7F-4238-A0C7-8D8737C36E64}">
      <dsp:nvSpPr>
        <dsp:cNvPr id="0" name=""/>
        <dsp:cNvSpPr/>
      </dsp:nvSpPr>
      <dsp:spPr>
        <a:xfrm>
          <a:off x="1997172" y="2774828"/>
          <a:ext cx="91440" cy="516988"/>
        </a:xfrm>
        <a:custGeom>
          <a:avLst/>
          <a:gdLst/>
          <a:ahLst/>
          <a:cxnLst/>
          <a:rect l="0" t="0" r="0" b="0"/>
          <a:pathLst>
            <a:path>
              <a:moveTo>
                <a:pt x="45720" y="0"/>
              </a:moveTo>
              <a:lnTo>
                <a:pt x="45720" y="516988"/>
              </a:lnTo>
            </a:path>
          </a:pathLst>
        </a:custGeom>
        <a:noFill/>
        <a:ln w="15875" cap="flat" cmpd="sng" algn="ctr">
          <a:solidFill>
            <a:schemeClr val="accent1">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D946F9-7831-45E2-81FE-AEA437EF4CF8}">
      <dsp:nvSpPr>
        <dsp:cNvPr id="0" name=""/>
        <dsp:cNvSpPr/>
      </dsp:nvSpPr>
      <dsp:spPr>
        <a:xfrm>
          <a:off x="2042892" y="1128787"/>
          <a:ext cx="3242525" cy="517259"/>
        </a:xfrm>
        <a:custGeom>
          <a:avLst/>
          <a:gdLst/>
          <a:ahLst/>
          <a:cxnLst/>
          <a:rect l="0" t="0" r="0" b="0"/>
          <a:pathLst>
            <a:path>
              <a:moveTo>
                <a:pt x="3242525" y="0"/>
              </a:moveTo>
              <a:lnTo>
                <a:pt x="3242525" y="352583"/>
              </a:lnTo>
              <a:lnTo>
                <a:pt x="0" y="352583"/>
              </a:lnTo>
              <a:lnTo>
                <a:pt x="0" y="517259"/>
              </a:lnTo>
            </a:path>
          </a:pathLst>
        </a:custGeom>
        <a:noFill/>
        <a:ln w="15875"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899678-4FF2-4329-A8A5-AFDED429A1BD}">
      <dsp:nvSpPr>
        <dsp:cNvPr id="0" name=""/>
        <dsp:cNvSpPr/>
      </dsp:nvSpPr>
      <dsp:spPr>
        <a:xfrm>
          <a:off x="4396613" y="5"/>
          <a:ext cx="1777609" cy="1128782"/>
        </a:xfrm>
        <a:prstGeom prst="roundRect">
          <a:avLst>
            <a:gd name="adj" fmla="val 10000"/>
          </a:avLst>
        </a:prstGeom>
        <a:solidFill>
          <a:schemeClr val="accent1">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FD1A00-DF5B-4D81-BBD8-273A6D4021C5}">
      <dsp:nvSpPr>
        <dsp:cNvPr id="0" name=""/>
        <dsp:cNvSpPr/>
      </dsp:nvSpPr>
      <dsp:spPr>
        <a:xfrm>
          <a:off x="4594126" y="187642"/>
          <a:ext cx="1777609" cy="1128782"/>
        </a:xfrm>
        <a:prstGeom prst="roundRect">
          <a:avLst>
            <a:gd name="adj" fmla="val 10000"/>
          </a:avLst>
        </a:prstGeom>
        <a:solidFill>
          <a:schemeClr val="lt1">
            <a:alpha val="90000"/>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711200">
            <a:lnSpc>
              <a:spcPct val="100000"/>
            </a:lnSpc>
            <a:spcBef>
              <a:spcPct val="0"/>
            </a:spcBef>
            <a:spcAft>
              <a:spcPct val="35000"/>
            </a:spcAft>
            <a:buNone/>
          </a:pPr>
          <a:r>
            <a:rPr lang="en-US" altLang="en-US" sz="1000" kern="1200" dirty="0">
              <a:ea typeface="思源黑體 TW Regular" pitchFamily="34" charset="-120"/>
            </a:rPr>
            <a:t>Project Leader:</a:t>
          </a:r>
        </a:p>
        <a:p>
          <a:pPr marL="0" lvl="0" indent="0" algn="ctr" defTabSz="711200">
            <a:lnSpc>
              <a:spcPct val="100000"/>
            </a:lnSpc>
            <a:spcBef>
              <a:spcPct val="0"/>
            </a:spcBef>
            <a:spcAft>
              <a:spcPct val="35000"/>
            </a:spcAft>
            <a:buNone/>
          </a:pPr>
          <a:r>
            <a:rPr lang="en-US" altLang="en-US" sz="1000" b="1" kern="1200" dirty="0">
              <a:ea typeface="思源黑體 TW Regular" pitchFamily="34" charset="-120"/>
            </a:rPr>
            <a:t> Chao-Wu Yu</a:t>
          </a:r>
          <a:r>
            <a:rPr lang="zh-TW" altLang="en-US" sz="1000" b="1" kern="1200" dirty="0">
              <a:ea typeface="思源黑體 TW Regular" pitchFamily="34" charset="-120"/>
            </a:rPr>
            <a:t> </a:t>
          </a:r>
          <a:endParaRPr lang="en-US" altLang="zh-TW" sz="1000" b="1" kern="1200" dirty="0">
            <a:ea typeface="思源黑體 TW Regular" pitchFamily="34" charset="-120"/>
          </a:endParaRPr>
        </a:p>
        <a:p>
          <a:pPr marL="0" lvl="0" indent="0" algn="ctr" defTabSz="711200">
            <a:lnSpc>
              <a:spcPct val="100000"/>
            </a:lnSpc>
            <a:spcBef>
              <a:spcPct val="0"/>
            </a:spcBef>
            <a:spcAft>
              <a:spcPct val="35000"/>
            </a:spcAft>
            <a:buNone/>
          </a:pPr>
          <a:r>
            <a:rPr lang="en-US" altLang="en-US" sz="1000" kern="1200" dirty="0">
              <a:ea typeface="思源黑體 TW Regular" pitchFamily="34" charset="-120"/>
            </a:rPr>
            <a:t>Assistant Professor </a:t>
          </a:r>
          <a:endParaRPr lang="zh-TW" altLang="en-US" sz="1000" kern="1200" dirty="0">
            <a:ea typeface="思源黑體 TW Regular" pitchFamily="34" charset="-120"/>
          </a:endParaRPr>
        </a:p>
        <a:p>
          <a:pPr marL="0" lvl="0" indent="0" algn="ctr" defTabSz="711200">
            <a:spcBef>
              <a:spcPct val="0"/>
            </a:spcBef>
            <a:spcAft>
              <a:spcPct val="35000"/>
            </a:spcAft>
            <a:buNone/>
          </a:pPr>
          <a:endParaRPr lang="zh-TW" altLang="en-US" sz="1000" kern="1200" dirty="0">
            <a:latin typeface="思源黑體 TW Regular" pitchFamily="34" charset="-120"/>
            <a:ea typeface="思源黑體 TW Regular" pitchFamily="34" charset="-120"/>
          </a:endParaRPr>
        </a:p>
      </dsp:txBody>
      <dsp:txXfrm>
        <a:off x="4627187" y="220703"/>
        <a:ext cx="1711487" cy="1062660"/>
      </dsp:txXfrm>
    </dsp:sp>
    <dsp:sp modelId="{978CDA51-2B7D-4505-83A2-F7912FB0A90E}">
      <dsp:nvSpPr>
        <dsp:cNvPr id="0" name=""/>
        <dsp:cNvSpPr/>
      </dsp:nvSpPr>
      <dsp:spPr>
        <a:xfrm>
          <a:off x="1154088" y="1646046"/>
          <a:ext cx="1777609" cy="1128782"/>
        </a:xfrm>
        <a:prstGeom prst="roundRect">
          <a:avLst>
            <a:gd name="adj" fmla="val 10000"/>
          </a:avLst>
        </a:prstGeom>
        <a:solidFill>
          <a:schemeClr val="accent1">
            <a:tint val="99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7CB6F2-D931-4D22-8123-467D1D461955}">
      <dsp:nvSpPr>
        <dsp:cNvPr id="0" name=""/>
        <dsp:cNvSpPr/>
      </dsp:nvSpPr>
      <dsp:spPr>
        <a:xfrm>
          <a:off x="1351600" y="1833683"/>
          <a:ext cx="1777609" cy="1128782"/>
        </a:xfrm>
        <a:prstGeom prst="roundRect">
          <a:avLst>
            <a:gd name="adj" fmla="val 10000"/>
          </a:avLst>
        </a:prstGeom>
        <a:solidFill>
          <a:schemeClr val="lt1">
            <a:alpha val="90000"/>
            <a:hueOff val="0"/>
            <a:satOff val="0"/>
            <a:lumOff val="0"/>
            <a:alphaOff val="0"/>
          </a:schemeClr>
        </a:solidFill>
        <a:ln w="15875" cap="flat" cmpd="sng" algn="ctr">
          <a:solidFill>
            <a:schemeClr val="accent1">
              <a:tint val="99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Analysis and structure identification of impurities</a:t>
          </a:r>
        </a:p>
        <a:p>
          <a:pPr marL="0" lvl="0" indent="0" algn="ctr" defTabSz="444500">
            <a:lnSpc>
              <a:spcPct val="90000"/>
            </a:lnSpc>
            <a:spcBef>
              <a:spcPct val="0"/>
            </a:spcBef>
            <a:spcAft>
              <a:spcPct val="35000"/>
            </a:spcAft>
            <a:buNone/>
          </a:pPr>
          <a:r>
            <a:rPr lang="en-US" sz="1000" b="1" i="0" kern="1200" dirty="0" err="1"/>
            <a:t>Shoei</a:t>
          </a:r>
          <a:r>
            <a:rPr lang="en-US" sz="1000" b="1" i="0" kern="1200" dirty="0"/>
            <a:t>-Sheng Lee</a:t>
          </a:r>
        </a:p>
        <a:p>
          <a:pPr marL="0" lvl="0" indent="0" algn="ctr" defTabSz="444500">
            <a:lnSpc>
              <a:spcPct val="90000"/>
            </a:lnSpc>
            <a:spcBef>
              <a:spcPct val="0"/>
            </a:spcBef>
            <a:spcAft>
              <a:spcPct val="35000"/>
            </a:spcAft>
            <a:buNone/>
          </a:pPr>
          <a:r>
            <a:rPr lang="en-US" sz="1000" b="0" i="0" kern="1200" dirty="0"/>
            <a:t>Professor Emeritus</a:t>
          </a:r>
          <a:endParaRPr lang="zh-TW" altLang="en-US" sz="1000" kern="1200" dirty="0"/>
        </a:p>
      </dsp:txBody>
      <dsp:txXfrm>
        <a:off x="1384661" y="1866744"/>
        <a:ext cx="1711487" cy="1062660"/>
      </dsp:txXfrm>
    </dsp:sp>
    <dsp:sp modelId="{5446710D-85C5-4D91-B746-7ED31AEAEA10}">
      <dsp:nvSpPr>
        <dsp:cNvPr id="0" name=""/>
        <dsp:cNvSpPr/>
      </dsp:nvSpPr>
      <dsp:spPr>
        <a:xfrm>
          <a:off x="1154088" y="3291816"/>
          <a:ext cx="1777609" cy="1128782"/>
        </a:xfrm>
        <a:prstGeom prst="roundRect">
          <a:avLst>
            <a:gd name="adj" fmla="val 10000"/>
          </a:avLst>
        </a:prstGeom>
        <a:solidFill>
          <a:schemeClr val="accent1">
            <a:tint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60417B-3F60-4500-B18A-8C40B44F2C22}">
      <dsp:nvSpPr>
        <dsp:cNvPr id="0" name=""/>
        <dsp:cNvSpPr/>
      </dsp:nvSpPr>
      <dsp:spPr>
        <a:xfrm>
          <a:off x="1351600" y="3479453"/>
          <a:ext cx="1777609" cy="1128782"/>
        </a:xfrm>
        <a:prstGeom prst="roundRect">
          <a:avLst>
            <a:gd name="adj" fmla="val 10000"/>
          </a:avLst>
        </a:prstGeom>
        <a:solidFill>
          <a:schemeClr val="lt1">
            <a:alpha val="90000"/>
            <a:hueOff val="0"/>
            <a:satOff val="0"/>
            <a:lumOff val="0"/>
            <a:alphaOff val="0"/>
          </a:schemeClr>
        </a:solidFill>
        <a:ln w="15875" cap="flat" cmpd="sng" algn="ctr">
          <a:solidFill>
            <a:schemeClr val="accent1">
              <a:tint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Purification/elucidation of the structures of impurities by using hyphenated HPLC-HRESIMS/CC-NMR (600 MHz) instrument</a:t>
          </a:r>
          <a:endParaRPr lang="zh-TW" altLang="en-US" sz="1000" kern="1200" dirty="0"/>
        </a:p>
      </dsp:txBody>
      <dsp:txXfrm>
        <a:off x="1384661" y="3512514"/>
        <a:ext cx="1711487" cy="1062660"/>
      </dsp:txXfrm>
    </dsp:sp>
    <dsp:sp modelId="{CD9D6980-8B39-42B4-943E-117CFD16C07E}">
      <dsp:nvSpPr>
        <dsp:cNvPr id="0" name=""/>
        <dsp:cNvSpPr/>
      </dsp:nvSpPr>
      <dsp:spPr>
        <a:xfrm>
          <a:off x="3326722" y="1646046"/>
          <a:ext cx="1777609" cy="1128782"/>
        </a:xfrm>
        <a:prstGeom prst="roundRect">
          <a:avLst>
            <a:gd name="adj" fmla="val 10000"/>
          </a:avLst>
        </a:prstGeom>
        <a:solidFill>
          <a:schemeClr val="accent1">
            <a:tint val="99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6E82C5-519F-42F8-B401-7C81B12FD996}">
      <dsp:nvSpPr>
        <dsp:cNvPr id="0" name=""/>
        <dsp:cNvSpPr/>
      </dsp:nvSpPr>
      <dsp:spPr>
        <a:xfrm>
          <a:off x="3524234" y="1833683"/>
          <a:ext cx="1777609" cy="1128782"/>
        </a:xfrm>
        <a:prstGeom prst="roundRect">
          <a:avLst>
            <a:gd name="adj" fmla="val 10000"/>
          </a:avLst>
        </a:prstGeom>
        <a:solidFill>
          <a:schemeClr val="lt1">
            <a:alpha val="90000"/>
            <a:hueOff val="0"/>
            <a:satOff val="0"/>
            <a:lumOff val="0"/>
            <a:alphaOff val="0"/>
          </a:schemeClr>
        </a:solidFill>
        <a:ln w="15875" cap="flat" cmpd="sng" algn="ctr">
          <a:solidFill>
            <a:schemeClr val="accent1">
              <a:tint val="99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altLang="en-US" sz="1000" kern="1200" dirty="0">
              <a:ea typeface="思源黑體 TW Regular" pitchFamily="34" charset="-120"/>
            </a:rPr>
            <a:t>Pharmaceutical analysis, Metabolomics</a:t>
          </a:r>
        </a:p>
        <a:p>
          <a:pPr marL="0" lvl="0" indent="0" algn="ctr" defTabSz="444500">
            <a:lnSpc>
              <a:spcPct val="90000"/>
            </a:lnSpc>
            <a:spcBef>
              <a:spcPct val="0"/>
            </a:spcBef>
            <a:spcAft>
              <a:spcPct val="35000"/>
            </a:spcAft>
            <a:buNone/>
          </a:pPr>
          <a:r>
            <a:rPr lang="en-US" altLang="en-US" sz="1000" b="1" kern="1200" dirty="0">
              <a:ea typeface="思源黑體 TW Regular" pitchFamily="34" charset="-120"/>
            </a:rPr>
            <a:t>Ching-Hua </a:t>
          </a:r>
          <a:r>
            <a:rPr lang="en-US" altLang="en-US" sz="1000" b="1" kern="1200" dirty="0" err="1">
              <a:ea typeface="思源黑體 TW Regular" pitchFamily="34" charset="-120"/>
            </a:rPr>
            <a:t>Kuo</a:t>
          </a:r>
          <a:endParaRPr lang="zh-TW" altLang="en-US" sz="1000" b="1" kern="1200" dirty="0">
            <a:ea typeface="思源黑體 TW Regular" pitchFamily="34" charset="-120"/>
          </a:endParaRPr>
        </a:p>
        <a:p>
          <a:pPr marL="0" lvl="0" indent="0" algn="ctr" defTabSz="444500">
            <a:lnSpc>
              <a:spcPct val="90000"/>
            </a:lnSpc>
            <a:spcBef>
              <a:spcPct val="0"/>
            </a:spcBef>
            <a:spcAft>
              <a:spcPct val="35000"/>
            </a:spcAft>
            <a:buNone/>
          </a:pPr>
          <a:r>
            <a:rPr lang="en-US" altLang="en-US" sz="1000" kern="1200" dirty="0">
              <a:ea typeface="思源黑體 TW Regular" pitchFamily="34" charset="-120"/>
            </a:rPr>
            <a:t>Professor</a:t>
          </a:r>
          <a:endParaRPr lang="zh-TW" altLang="en-US" sz="1000" kern="1200" dirty="0"/>
        </a:p>
      </dsp:txBody>
      <dsp:txXfrm>
        <a:off x="3557295" y="1866744"/>
        <a:ext cx="1711487" cy="1062660"/>
      </dsp:txXfrm>
    </dsp:sp>
    <dsp:sp modelId="{29F819C9-6243-449E-ACDB-E78236301800}">
      <dsp:nvSpPr>
        <dsp:cNvPr id="0" name=""/>
        <dsp:cNvSpPr/>
      </dsp:nvSpPr>
      <dsp:spPr>
        <a:xfrm>
          <a:off x="3326722" y="3291816"/>
          <a:ext cx="1777609" cy="1128782"/>
        </a:xfrm>
        <a:prstGeom prst="roundRect">
          <a:avLst>
            <a:gd name="adj" fmla="val 10000"/>
          </a:avLst>
        </a:prstGeom>
        <a:solidFill>
          <a:schemeClr val="accent1">
            <a:tint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DE830E-7936-48BF-BA2F-D3BF622BE60D}">
      <dsp:nvSpPr>
        <dsp:cNvPr id="0" name=""/>
        <dsp:cNvSpPr/>
      </dsp:nvSpPr>
      <dsp:spPr>
        <a:xfrm>
          <a:off x="3524234" y="3479453"/>
          <a:ext cx="1777609" cy="1128782"/>
        </a:xfrm>
        <a:prstGeom prst="roundRect">
          <a:avLst>
            <a:gd name="adj" fmla="val 10000"/>
          </a:avLst>
        </a:prstGeom>
        <a:solidFill>
          <a:schemeClr val="lt1">
            <a:alpha val="90000"/>
            <a:hueOff val="0"/>
            <a:satOff val="0"/>
            <a:lumOff val="0"/>
            <a:alphaOff val="0"/>
          </a:schemeClr>
        </a:solidFill>
        <a:ln w="15875" cap="flat" cmpd="sng" algn="ctr">
          <a:solidFill>
            <a:schemeClr val="accent1">
              <a:tint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altLang="en-US" sz="1000" kern="1200" dirty="0">
              <a:ea typeface="思源黑體 TW Regular" pitchFamily="34" charset="-120"/>
            </a:rPr>
            <a:t>Focused on metabolomics and pharmaceutical analysis Developing mass based methods for metabolomics and pharmaceutical analysis</a:t>
          </a:r>
          <a:endParaRPr lang="zh-TW" altLang="en-US" sz="1000" kern="1200" dirty="0"/>
        </a:p>
      </dsp:txBody>
      <dsp:txXfrm>
        <a:off x="3557295" y="3512514"/>
        <a:ext cx="1711487" cy="1062660"/>
      </dsp:txXfrm>
    </dsp:sp>
    <dsp:sp modelId="{76973A54-20A9-4325-996E-3ADFB005F074}">
      <dsp:nvSpPr>
        <dsp:cNvPr id="0" name=""/>
        <dsp:cNvSpPr/>
      </dsp:nvSpPr>
      <dsp:spPr>
        <a:xfrm>
          <a:off x="5499356" y="1646046"/>
          <a:ext cx="1777609" cy="1128782"/>
        </a:xfrm>
        <a:prstGeom prst="roundRect">
          <a:avLst>
            <a:gd name="adj" fmla="val 10000"/>
          </a:avLst>
        </a:prstGeom>
        <a:solidFill>
          <a:schemeClr val="accent1">
            <a:tint val="99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8FDEE7-DD30-457E-99BF-021DDC282E81}">
      <dsp:nvSpPr>
        <dsp:cNvPr id="0" name=""/>
        <dsp:cNvSpPr/>
      </dsp:nvSpPr>
      <dsp:spPr>
        <a:xfrm>
          <a:off x="5696868" y="1833683"/>
          <a:ext cx="1777609" cy="1128782"/>
        </a:xfrm>
        <a:prstGeom prst="roundRect">
          <a:avLst>
            <a:gd name="adj" fmla="val 10000"/>
          </a:avLst>
        </a:prstGeom>
        <a:solidFill>
          <a:schemeClr val="lt1">
            <a:alpha val="90000"/>
            <a:hueOff val="0"/>
            <a:satOff val="0"/>
            <a:lumOff val="0"/>
            <a:alphaOff val="0"/>
          </a:schemeClr>
        </a:solidFill>
        <a:ln w="15875" cap="flat" cmpd="sng" algn="ctr">
          <a:solidFill>
            <a:schemeClr val="accent1">
              <a:tint val="99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0" i="0" kern="1200" dirty="0"/>
            <a:t>Research on Synthesis and Analysis of Reference Standards</a:t>
          </a:r>
        </a:p>
        <a:p>
          <a:pPr marL="0" lvl="0" indent="0" algn="ctr" defTabSz="444500">
            <a:lnSpc>
              <a:spcPct val="90000"/>
            </a:lnSpc>
            <a:spcBef>
              <a:spcPct val="0"/>
            </a:spcBef>
            <a:spcAft>
              <a:spcPct val="35000"/>
            </a:spcAft>
            <a:buNone/>
          </a:pPr>
          <a:r>
            <a:rPr lang="en-US" sz="1000" b="1" kern="1200" dirty="0"/>
            <a:t>Ling-Wei </a:t>
          </a:r>
          <a:r>
            <a:rPr lang="en-US" sz="1000" b="1" kern="1200" dirty="0" err="1"/>
            <a:t>Hsin</a:t>
          </a:r>
          <a:br>
            <a:rPr lang="en-US" sz="1000" kern="1200" dirty="0"/>
          </a:br>
          <a:r>
            <a:rPr lang="en-US" sz="1000" kern="1200" dirty="0"/>
            <a:t>Associate Professor</a:t>
          </a:r>
          <a:endParaRPr lang="zh-TW" altLang="en-US" sz="1000" kern="1200" dirty="0"/>
        </a:p>
      </dsp:txBody>
      <dsp:txXfrm>
        <a:off x="5729929" y="1866744"/>
        <a:ext cx="1711487" cy="1062660"/>
      </dsp:txXfrm>
    </dsp:sp>
    <dsp:sp modelId="{34BD2A38-B367-4375-A966-3000C8AC83D3}">
      <dsp:nvSpPr>
        <dsp:cNvPr id="0" name=""/>
        <dsp:cNvSpPr/>
      </dsp:nvSpPr>
      <dsp:spPr>
        <a:xfrm>
          <a:off x="5499356" y="3291816"/>
          <a:ext cx="1777609" cy="1128782"/>
        </a:xfrm>
        <a:prstGeom prst="roundRect">
          <a:avLst>
            <a:gd name="adj" fmla="val 10000"/>
          </a:avLst>
        </a:prstGeom>
        <a:solidFill>
          <a:schemeClr val="accent1">
            <a:tint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63E0AD-DACA-48FF-869A-42C9CAA1828A}">
      <dsp:nvSpPr>
        <dsp:cNvPr id="0" name=""/>
        <dsp:cNvSpPr/>
      </dsp:nvSpPr>
      <dsp:spPr>
        <a:xfrm>
          <a:off x="5696868" y="3479453"/>
          <a:ext cx="1777609" cy="1128782"/>
        </a:xfrm>
        <a:prstGeom prst="roundRect">
          <a:avLst>
            <a:gd name="adj" fmla="val 10000"/>
          </a:avLst>
        </a:prstGeom>
        <a:solidFill>
          <a:schemeClr val="lt1">
            <a:alpha val="90000"/>
            <a:hueOff val="0"/>
            <a:satOff val="0"/>
            <a:lumOff val="0"/>
            <a:alphaOff val="0"/>
          </a:schemeClr>
        </a:solidFill>
        <a:ln w="15875" cap="flat" cmpd="sng" algn="ctr">
          <a:solidFill>
            <a:schemeClr val="accent1">
              <a:tint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altLang="en-US" sz="1000" kern="1200" dirty="0">
              <a:ea typeface="思源黑體 TW Regular" pitchFamily="34" charset="-120"/>
            </a:rPr>
            <a:t>Preparation of reference Standards for drug impurities and metabolites, development of qualitative and quantitative analysis methods, and specification formulation report </a:t>
          </a:r>
          <a:endParaRPr lang="zh-TW" altLang="en-US" sz="1000" kern="1200" dirty="0"/>
        </a:p>
      </dsp:txBody>
      <dsp:txXfrm>
        <a:off x="5729929" y="3512514"/>
        <a:ext cx="1711487" cy="1062660"/>
      </dsp:txXfrm>
    </dsp:sp>
    <dsp:sp modelId="{B7FC2D77-030F-4BC9-B44B-9BF59A7C38C3}">
      <dsp:nvSpPr>
        <dsp:cNvPr id="0" name=""/>
        <dsp:cNvSpPr/>
      </dsp:nvSpPr>
      <dsp:spPr>
        <a:xfrm>
          <a:off x="7671990" y="1646046"/>
          <a:ext cx="1777609" cy="1128782"/>
        </a:xfrm>
        <a:prstGeom prst="roundRect">
          <a:avLst>
            <a:gd name="adj" fmla="val 10000"/>
          </a:avLst>
        </a:prstGeom>
        <a:solidFill>
          <a:schemeClr val="accent1">
            <a:tint val="99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0C3F98-101A-4183-8001-5446999FE77A}">
      <dsp:nvSpPr>
        <dsp:cNvPr id="0" name=""/>
        <dsp:cNvSpPr/>
      </dsp:nvSpPr>
      <dsp:spPr>
        <a:xfrm>
          <a:off x="7869502" y="1833683"/>
          <a:ext cx="1777609" cy="1128782"/>
        </a:xfrm>
        <a:prstGeom prst="roundRect">
          <a:avLst>
            <a:gd name="adj" fmla="val 10000"/>
          </a:avLst>
        </a:prstGeom>
        <a:solidFill>
          <a:schemeClr val="lt1">
            <a:alpha val="90000"/>
            <a:hueOff val="0"/>
            <a:satOff val="0"/>
            <a:lumOff val="0"/>
            <a:alphaOff val="0"/>
          </a:schemeClr>
        </a:solidFill>
        <a:ln w="15875" cap="flat" cmpd="sng" algn="ctr">
          <a:solidFill>
            <a:schemeClr val="accent1">
              <a:tint val="99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0" i="0" kern="1200" dirty="0"/>
            <a:t>Development of Natural and Synthetic Drugs, Sequencing of Carbohydrates</a:t>
          </a:r>
          <a:endParaRPr lang="en-US" sz="1000" b="1" i="0" kern="1200" dirty="0"/>
        </a:p>
        <a:p>
          <a:pPr marL="0" lvl="0" indent="0" algn="ctr" defTabSz="444500">
            <a:lnSpc>
              <a:spcPct val="90000"/>
            </a:lnSpc>
            <a:spcBef>
              <a:spcPct val="0"/>
            </a:spcBef>
            <a:spcAft>
              <a:spcPct val="35000"/>
            </a:spcAft>
            <a:buNone/>
          </a:pPr>
          <a:r>
            <a:rPr lang="en-US" sz="1000" b="1" i="0" kern="1200" dirty="0"/>
            <a:t>Chia-</a:t>
          </a:r>
          <a:r>
            <a:rPr lang="en-US" sz="1000" b="1" i="0" kern="1200" dirty="0" err="1"/>
            <a:t>Chuan</a:t>
          </a:r>
          <a:r>
            <a:rPr lang="en-US" sz="1000" b="1" i="0" kern="1200" dirty="0"/>
            <a:t> Chang</a:t>
          </a:r>
          <a:br>
            <a:rPr lang="en-US" sz="1000" kern="1200" dirty="0"/>
          </a:br>
          <a:r>
            <a:rPr lang="en-US" sz="1000" b="0" i="0" kern="1200" dirty="0"/>
            <a:t>Associate Professor</a:t>
          </a:r>
          <a:endParaRPr lang="zh-TW" altLang="en-US" sz="1000" kern="1200" dirty="0"/>
        </a:p>
      </dsp:txBody>
      <dsp:txXfrm>
        <a:off x="7902563" y="1866744"/>
        <a:ext cx="1711487" cy="1062660"/>
      </dsp:txXfrm>
    </dsp:sp>
    <dsp:sp modelId="{2169A751-5BBF-48AD-8BE4-1D899240476A}">
      <dsp:nvSpPr>
        <dsp:cNvPr id="0" name=""/>
        <dsp:cNvSpPr/>
      </dsp:nvSpPr>
      <dsp:spPr>
        <a:xfrm>
          <a:off x="7671990" y="3291816"/>
          <a:ext cx="1777609" cy="1128782"/>
        </a:xfrm>
        <a:prstGeom prst="roundRect">
          <a:avLst>
            <a:gd name="adj" fmla="val 10000"/>
          </a:avLst>
        </a:prstGeom>
        <a:solidFill>
          <a:schemeClr val="accent1">
            <a:tint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B6A80B-2071-42A6-A36B-5163E265F096}">
      <dsp:nvSpPr>
        <dsp:cNvPr id="0" name=""/>
        <dsp:cNvSpPr/>
      </dsp:nvSpPr>
      <dsp:spPr>
        <a:xfrm>
          <a:off x="7869502" y="3479453"/>
          <a:ext cx="1777609" cy="1128782"/>
        </a:xfrm>
        <a:prstGeom prst="roundRect">
          <a:avLst>
            <a:gd name="adj" fmla="val 10000"/>
          </a:avLst>
        </a:prstGeom>
        <a:solidFill>
          <a:schemeClr val="lt1">
            <a:alpha val="90000"/>
            <a:hueOff val="0"/>
            <a:satOff val="0"/>
            <a:lumOff val="0"/>
            <a:alphaOff val="0"/>
          </a:schemeClr>
        </a:solidFill>
        <a:ln w="15875" cap="flat" cmpd="sng" algn="ctr">
          <a:solidFill>
            <a:schemeClr val="accent1">
              <a:tint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0" i="0" kern="1200" dirty="0"/>
            <a:t>Study on the structural elucidation and sequence of carbohydrate components in Chinese herbal medicine</a:t>
          </a:r>
          <a:br>
            <a:rPr lang="zh-TW" altLang="en-US" sz="1000" kern="1200" dirty="0">
              <a:latin typeface="思源黑體 TW Regular" pitchFamily="34" charset="-120"/>
              <a:ea typeface="思源黑體 TW Regular" pitchFamily="34" charset="-120"/>
            </a:rPr>
          </a:br>
          <a:endParaRPr lang="zh-TW" altLang="en-US" sz="1000" kern="1200" dirty="0"/>
        </a:p>
      </dsp:txBody>
      <dsp:txXfrm>
        <a:off x="7902563" y="3512514"/>
        <a:ext cx="1711487" cy="1062660"/>
      </dsp:txXfrm>
    </dsp:sp>
    <dsp:sp modelId="{CAFDC486-E9FE-49CC-B395-D39EA6A1CB29}">
      <dsp:nvSpPr>
        <dsp:cNvPr id="0" name=""/>
        <dsp:cNvSpPr/>
      </dsp:nvSpPr>
      <dsp:spPr>
        <a:xfrm>
          <a:off x="6475656" y="8324"/>
          <a:ext cx="1777609" cy="1128782"/>
        </a:xfrm>
        <a:prstGeom prst="roundRect">
          <a:avLst>
            <a:gd name="adj" fmla="val 10000"/>
          </a:avLst>
        </a:prstGeom>
        <a:solidFill>
          <a:schemeClr val="accent1">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32E68A-B263-4AAC-BF93-277F35A8CB8C}">
      <dsp:nvSpPr>
        <dsp:cNvPr id="0" name=""/>
        <dsp:cNvSpPr/>
      </dsp:nvSpPr>
      <dsp:spPr>
        <a:xfrm>
          <a:off x="6673168" y="195961"/>
          <a:ext cx="1777609" cy="1128782"/>
        </a:xfrm>
        <a:prstGeom prst="roundRect">
          <a:avLst>
            <a:gd name="adj" fmla="val 10000"/>
          </a:avLst>
        </a:prstGeom>
        <a:solidFill>
          <a:schemeClr val="lt1">
            <a:alpha val="90000"/>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altLang="en-US" sz="1000" kern="1200" dirty="0">
              <a:ea typeface="思源黑體 TW Regular" pitchFamily="34" charset="-120"/>
            </a:rPr>
            <a:t>New drug development, Medicinal Chemistry, Organic Chemistry</a:t>
          </a:r>
          <a:endParaRPr lang="zh-TW" altLang="en-US" sz="1000" kern="1200" dirty="0"/>
        </a:p>
      </dsp:txBody>
      <dsp:txXfrm>
        <a:off x="6706229" y="229022"/>
        <a:ext cx="1711487" cy="1062660"/>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image" Target="../media/image4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1"/>
            <a:ext cx="2945765" cy="498475"/>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1909" y="1"/>
            <a:ext cx="2945764" cy="498475"/>
          </a:xfrm>
          <a:prstGeom prst="rect">
            <a:avLst/>
          </a:prstGeom>
        </p:spPr>
        <p:txBody>
          <a:bodyPr vert="horz" lIns="91440" tIns="45720" rIns="91440" bIns="45720" rtlCol="0"/>
          <a:lstStyle>
            <a:lvl1pPr algn="r">
              <a:defRPr sz="1200"/>
            </a:lvl1pPr>
          </a:lstStyle>
          <a:p>
            <a:fld id="{F95DEE4F-596D-402B-BFCE-6227683E819E}" type="datetimeFigureOut">
              <a:rPr lang="zh-TW" altLang="en-US" smtClean="0"/>
              <a:t>2024/8/14</a:t>
            </a:fld>
            <a:endParaRPr lang="zh-TW" altLang="en-US"/>
          </a:p>
        </p:txBody>
      </p:sp>
      <p:sp>
        <p:nvSpPr>
          <p:cNvPr id="4" name="頁尾版面配置區 3"/>
          <p:cNvSpPr>
            <a:spLocks noGrp="1"/>
          </p:cNvSpPr>
          <p:nvPr>
            <p:ph type="ftr" sz="quarter" idx="2"/>
          </p:nvPr>
        </p:nvSpPr>
        <p:spPr>
          <a:xfrm>
            <a:off x="0" y="9431339"/>
            <a:ext cx="2945765" cy="498475"/>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1909" y="9431339"/>
            <a:ext cx="2945764" cy="498475"/>
          </a:xfrm>
          <a:prstGeom prst="rect">
            <a:avLst/>
          </a:prstGeom>
        </p:spPr>
        <p:txBody>
          <a:bodyPr vert="horz" lIns="91440" tIns="45720" rIns="91440" bIns="45720" rtlCol="0" anchor="b"/>
          <a:lstStyle>
            <a:lvl1pPr algn="r">
              <a:defRPr sz="1200"/>
            </a:lvl1pPr>
          </a:lstStyle>
          <a:p>
            <a:fld id="{7741BEED-94C1-4676-B93B-848DD259E2DB}" type="slidenum">
              <a:rPr lang="zh-TW" altLang="en-US" smtClean="0"/>
              <a:t>‹#›</a:t>
            </a:fld>
            <a:endParaRPr lang="zh-TW" altLang="en-US"/>
          </a:p>
        </p:txBody>
      </p:sp>
    </p:spTree>
    <p:extLst>
      <p:ext uri="{BB962C8B-B14F-4D97-AF65-F5344CB8AC3E}">
        <p14:creationId xmlns:p14="http://schemas.microsoft.com/office/powerpoint/2010/main" val="6776121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1"/>
            <a:ext cx="2946348" cy="496491"/>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1342" y="1"/>
            <a:ext cx="2946348" cy="496491"/>
          </a:xfrm>
          <a:prstGeom prst="rect">
            <a:avLst/>
          </a:prstGeom>
        </p:spPr>
        <p:txBody>
          <a:bodyPr vert="horz" lIns="91440" tIns="45720" rIns="91440" bIns="45720" rtlCol="0"/>
          <a:lstStyle>
            <a:lvl1pPr algn="r">
              <a:defRPr sz="1200"/>
            </a:lvl1pPr>
          </a:lstStyle>
          <a:p>
            <a:fld id="{1F7FEFCE-80D7-4A86-83F4-B6794FF682AE}" type="datetimeFigureOut">
              <a:rPr lang="zh-TW" altLang="en-US" smtClean="0"/>
              <a:pPr/>
              <a:t>2024/8/14</a:t>
            </a:fld>
            <a:endParaRPr lang="zh-TW" altLang="en-US"/>
          </a:p>
        </p:txBody>
      </p:sp>
      <p:sp>
        <p:nvSpPr>
          <p:cNvPr id="4" name="投影片圖像版面配置區 3"/>
          <p:cNvSpPr>
            <a:spLocks noGrp="1" noRot="1" noChangeAspect="1"/>
          </p:cNvSpPr>
          <p:nvPr>
            <p:ph type="sldImg" idx="2"/>
          </p:nvPr>
        </p:nvSpPr>
        <p:spPr>
          <a:xfrm>
            <a:off x="90488" y="744538"/>
            <a:ext cx="6618287" cy="3724275"/>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927" y="4716661"/>
            <a:ext cx="5439410" cy="4468416"/>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431600"/>
            <a:ext cx="2946348" cy="496491"/>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1342" y="9431600"/>
            <a:ext cx="2946348" cy="496491"/>
          </a:xfrm>
          <a:prstGeom prst="rect">
            <a:avLst/>
          </a:prstGeom>
        </p:spPr>
        <p:txBody>
          <a:bodyPr vert="horz" lIns="91440" tIns="45720" rIns="91440" bIns="45720" rtlCol="0" anchor="b"/>
          <a:lstStyle>
            <a:lvl1pPr algn="r">
              <a:defRPr sz="1200"/>
            </a:lvl1pPr>
          </a:lstStyle>
          <a:p>
            <a:fld id="{1F93C797-2E6B-4BBD-B41B-D08A735312CC}" type="slidenum">
              <a:rPr lang="zh-TW" altLang="en-US" smtClean="0"/>
              <a:pPr/>
              <a:t>‹#›</a:t>
            </a:fld>
            <a:endParaRPr lang="zh-TW" altLang="en-US"/>
          </a:p>
        </p:txBody>
      </p:sp>
    </p:spTree>
    <p:extLst>
      <p:ext uri="{BB962C8B-B14F-4D97-AF65-F5344CB8AC3E}">
        <p14:creationId xmlns:p14="http://schemas.microsoft.com/office/powerpoint/2010/main" val="1994360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7:notes"/>
          <p:cNvSpPr txBox="1">
            <a:spLocks noGrp="1"/>
          </p:cNvSpPr>
          <p:nvPr>
            <p:ph type="body" idx="1"/>
          </p:nvPr>
        </p:nvSpPr>
        <p:spPr>
          <a:xfrm>
            <a:off x="686338" y="4745496"/>
            <a:ext cx="5490701" cy="4495732"/>
          </a:xfrm>
          <a:prstGeom prst="rect">
            <a:avLst/>
          </a:prstGeom>
        </p:spPr>
        <p:txBody>
          <a:bodyPr spcFirstLastPara="1" wrap="square" lIns="92095" tIns="46047" rIns="92095" bIns="46047" anchor="t" anchorCtr="0">
            <a:noAutofit/>
          </a:bodyPr>
          <a:lstStyle/>
          <a:p>
            <a:endParaRPr/>
          </a:p>
        </p:txBody>
      </p:sp>
      <p:sp>
        <p:nvSpPr>
          <p:cNvPr id="166" name="Google Shape;166;p7:notes"/>
          <p:cNvSpPr>
            <a:spLocks noGrp="1" noRot="1" noChangeAspect="1"/>
          </p:cNvSpPr>
          <p:nvPr>
            <p:ph type="sldImg" idx="2"/>
          </p:nvPr>
        </p:nvSpPr>
        <p:spPr>
          <a:xfrm>
            <a:off x="100013" y="749300"/>
            <a:ext cx="6662737" cy="3748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8680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9:notes"/>
          <p:cNvSpPr txBox="1">
            <a:spLocks noGrp="1"/>
          </p:cNvSpPr>
          <p:nvPr>
            <p:ph type="body" idx="1"/>
          </p:nvPr>
        </p:nvSpPr>
        <p:spPr>
          <a:xfrm>
            <a:off x="686338" y="4745496"/>
            <a:ext cx="5490701" cy="4495732"/>
          </a:xfrm>
          <a:prstGeom prst="rect">
            <a:avLst/>
          </a:prstGeom>
        </p:spPr>
        <p:txBody>
          <a:bodyPr spcFirstLastPara="1" wrap="square" lIns="92095" tIns="46047" rIns="92095" bIns="46047" anchor="t" anchorCtr="0">
            <a:noAutofit/>
          </a:bodyPr>
          <a:lstStyle/>
          <a:p>
            <a:endParaRPr dirty="0"/>
          </a:p>
        </p:txBody>
      </p:sp>
      <p:sp>
        <p:nvSpPr>
          <p:cNvPr id="183" name="Google Shape;183;p9:notes"/>
          <p:cNvSpPr>
            <a:spLocks noGrp="1" noRot="1" noChangeAspect="1"/>
          </p:cNvSpPr>
          <p:nvPr>
            <p:ph type="sldImg" idx="2"/>
          </p:nvPr>
        </p:nvSpPr>
        <p:spPr>
          <a:xfrm>
            <a:off x="100013" y="749300"/>
            <a:ext cx="6662737" cy="3748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7483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9:notes"/>
          <p:cNvSpPr txBox="1">
            <a:spLocks noGrp="1"/>
          </p:cNvSpPr>
          <p:nvPr>
            <p:ph type="body" idx="1"/>
          </p:nvPr>
        </p:nvSpPr>
        <p:spPr>
          <a:xfrm>
            <a:off x="686338" y="4745496"/>
            <a:ext cx="5490701" cy="4495732"/>
          </a:xfrm>
          <a:prstGeom prst="rect">
            <a:avLst/>
          </a:prstGeom>
        </p:spPr>
        <p:txBody>
          <a:bodyPr spcFirstLastPara="1" wrap="square" lIns="92095" tIns="46047" rIns="92095" bIns="46047" anchor="t" anchorCtr="0">
            <a:noAutofit/>
          </a:bodyPr>
          <a:lstStyle/>
          <a:p>
            <a:endParaRPr dirty="0"/>
          </a:p>
        </p:txBody>
      </p:sp>
      <p:sp>
        <p:nvSpPr>
          <p:cNvPr id="183" name="Google Shape;183;p9:notes"/>
          <p:cNvSpPr>
            <a:spLocks noGrp="1" noRot="1" noChangeAspect="1"/>
          </p:cNvSpPr>
          <p:nvPr>
            <p:ph type="sldImg" idx="2"/>
          </p:nvPr>
        </p:nvSpPr>
        <p:spPr>
          <a:xfrm>
            <a:off x="100013" y="749300"/>
            <a:ext cx="6662737" cy="3748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24451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zh-TW" altLang="en-US"/>
              <a:t>按一下以編輯母片標題樣式</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30CBC1CC-C988-4AA3-BF84-1BBC36F5BFEC}" type="datetime1">
              <a:rPr lang="zh-TW" altLang="en-US" smtClean="0"/>
              <a:t>2024/8/14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172BDAF-B01C-4DDA-B3A3-F7A29D594AD7}" type="slidenum">
              <a:rPr lang="zh-TW" altLang="en-US" smtClean="0"/>
              <a:pPr/>
              <a:t>‹#›</a:t>
            </a:fld>
            <a:endParaRPr lang="zh-TW" altLang="en-US"/>
          </a:p>
        </p:txBody>
      </p:sp>
    </p:spTree>
    <p:extLst>
      <p:ext uri="{BB962C8B-B14F-4D97-AF65-F5344CB8AC3E}">
        <p14:creationId xmlns:p14="http://schemas.microsoft.com/office/powerpoint/2010/main" val="380636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6C63B242-1CB1-47F2-95AF-696D20950948}" type="datetime1">
              <a:rPr lang="zh-TW" altLang="en-US" smtClean="0"/>
              <a:t>2024/8/14</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A172BDAF-B01C-4DDA-B3A3-F7A29D594AD7}" type="slidenum">
              <a:rPr lang="zh-TW" altLang="en-US" smtClean="0"/>
              <a:pPr/>
              <a:t>‹#›</a:t>
            </a:fld>
            <a:endParaRPr lang="zh-TW" altLang="en-US"/>
          </a:p>
        </p:txBody>
      </p:sp>
    </p:spTree>
    <p:extLst>
      <p:ext uri="{BB962C8B-B14F-4D97-AF65-F5344CB8AC3E}">
        <p14:creationId xmlns:p14="http://schemas.microsoft.com/office/powerpoint/2010/main" val="27702546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6C63B242-1CB1-47F2-95AF-696D20950948}" type="datetime1">
              <a:rPr lang="zh-TW" altLang="en-US" smtClean="0"/>
              <a:t>2024/8/14</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A172BDAF-B01C-4DDA-B3A3-F7A29D594AD7}" type="slidenum">
              <a:rPr lang="zh-TW" altLang="en-US" smtClean="0"/>
              <a:pPr/>
              <a:t>‹#›</a:t>
            </a:fld>
            <a:endParaRPr lang="zh-TW" altLang="en-US"/>
          </a:p>
        </p:txBody>
      </p:sp>
    </p:spTree>
    <p:extLst>
      <p:ext uri="{BB962C8B-B14F-4D97-AF65-F5344CB8AC3E}">
        <p14:creationId xmlns:p14="http://schemas.microsoft.com/office/powerpoint/2010/main" val="221542993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zh-TW" altLang="en-US"/>
              <a:t>按一下以編輯母片標題樣式</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6C63B242-1CB1-47F2-95AF-696D20950948}" type="datetime1">
              <a:rPr lang="zh-TW" altLang="en-US" smtClean="0"/>
              <a:t>2024/8/14</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A172BDAF-B01C-4DDA-B3A3-F7A29D594AD7}" type="slidenum">
              <a:rPr lang="zh-TW" altLang="en-US" smtClean="0"/>
              <a:pPr/>
              <a:t>‹#›</a:t>
            </a:fld>
            <a:endParaRPr lang="zh-TW" alt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6754023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6C63B242-1CB1-47F2-95AF-696D20950948}" type="datetime1">
              <a:rPr lang="zh-TW" altLang="en-US" smtClean="0"/>
              <a:t>2024/8/14</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A172BDAF-B01C-4DDA-B3A3-F7A29D594AD7}" type="slidenum">
              <a:rPr lang="zh-TW" altLang="en-US" smtClean="0"/>
              <a:pPr/>
              <a:t>‹#›</a:t>
            </a:fld>
            <a:endParaRPr lang="zh-TW" altLang="en-US"/>
          </a:p>
        </p:txBody>
      </p:sp>
    </p:spTree>
    <p:extLst>
      <p:ext uri="{BB962C8B-B14F-4D97-AF65-F5344CB8AC3E}">
        <p14:creationId xmlns:p14="http://schemas.microsoft.com/office/powerpoint/2010/main" val="255280293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zh-TW" altLang="en-US"/>
              <a:t>按一下以編輯母片標題樣式</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3" name="Date Placeholder 2"/>
          <p:cNvSpPr>
            <a:spLocks noGrp="1"/>
          </p:cNvSpPr>
          <p:nvPr>
            <p:ph type="dt" sz="half" idx="10"/>
          </p:nvPr>
        </p:nvSpPr>
        <p:spPr/>
        <p:txBody>
          <a:bodyPr/>
          <a:lstStyle/>
          <a:p>
            <a:fld id="{6C63B242-1CB1-47F2-95AF-696D20950948}" type="datetime1">
              <a:rPr lang="zh-TW" altLang="en-US" smtClean="0"/>
              <a:t>2024/8/14</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A172BDAF-B01C-4DDA-B3A3-F7A29D594AD7}" type="slidenum">
              <a:rPr lang="zh-TW" altLang="en-US" smtClean="0"/>
              <a:pPr/>
              <a:t>‹#›</a:t>
            </a:fld>
            <a:endParaRPr lang="zh-TW" altLang="en-US"/>
          </a:p>
        </p:txBody>
      </p:sp>
    </p:spTree>
    <p:extLst>
      <p:ext uri="{BB962C8B-B14F-4D97-AF65-F5344CB8AC3E}">
        <p14:creationId xmlns:p14="http://schemas.microsoft.com/office/powerpoint/2010/main" val="217749511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zh-TW" altLang="en-US"/>
              <a:t>按一下以編輯母片標題樣式</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3" name="Date Placeholder 2"/>
          <p:cNvSpPr>
            <a:spLocks noGrp="1"/>
          </p:cNvSpPr>
          <p:nvPr>
            <p:ph type="dt" sz="half" idx="10"/>
          </p:nvPr>
        </p:nvSpPr>
        <p:spPr/>
        <p:txBody>
          <a:bodyPr/>
          <a:lstStyle/>
          <a:p>
            <a:fld id="{6C63B242-1CB1-47F2-95AF-696D20950948}" type="datetime1">
              <a:rPr lang="zh-TW" altLang="en-US" smtClean="0"/>
              <a:t>2024/8/14</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A172BDAF-B01C-4DDA-B3A3-F7A29D594AD7}" type="slidenum">
              <a:rPr lang="zh-TW" altLang="en-US" smtClean="0"/>
              <a:pPr/>
              <a:t>‹#›</a:t>
            </a:fld>
            <a:endParaRPr lang="zh-TW" altLang="en-US"/>
          </a:p>
        </p:txBody>
      </p:sp>
    </p:spTree>
    <p:extLst>
      <p:ext uri="{BB962C8B-B14F-4D97-AF65-F5344CB8AC3E}">
        <p14:creationId xmlns:p14="http://schemas.microsoft.com/office/powerpoint/2010/main" val="3982764273"/>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6C63B242-1CB1-47F2-95AF-696D20950948}" type="datetime1">
              <a:rPr lang="zh-TW" altLang="en-US" smtClean="0"/>
              <a:t>2024/8/14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172BDAF-B01C-4DDA-B3A3-F7A29D594AD7}" type="slidenum">
              <a:rPr lang="zh-TW" altLang="en-US" smtClean="0"/>
              <a:pPr/>
              <a:t>‹#›</a:t>
            </a:fld>
            <a:endParaRPr lang="zh-TW" altLang="en-US"/>
          </a:p>
        </p:txBody>
      </p:sp>
    </p:spTree>
    <p:extLst>
      <p:ext uri="{BB962C8B-B14F-4D97-AF65-F5344CB8AC3E}">
        <p14:creationId xmlns:p14="http://schemas.microsoft.com/office/powerpoint/2010/main" val="214815206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zh-TW" altLang="en-US"/>
              <a:t>按一下以編輯母片標題樣式</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6C63B242-1CB1-47F2-95AF-696D20950948}" type="datetime1">
              <a:rPr lang="zh-TW" altLang="en-US" smtClean="0"/>
              <a:t>2024/8/14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172BDAF-B01C-4DDA-B3A3-F7A29D594AD7}" type="slidenum">
              <a:rPr lang="zh-TW" altLang="en-US" smtClean="0"/>
              <a:pPr/>
              <a:t>‹#›</a:t>
            </a:fld>
            <a:endParaRPr lang="zh-TW" altLang="en-US"/>
          </a:p>
        </p:txBody>
      </p:sp>
    </p:spTree>
    <p:extLst>
      <p:ext uri="{BB962C8B-B14F-4D97-AF65-F5344CB8AC3E}">
        <p14:creationId xmlns:p14="http://schemas.microsoft.com/office/powerpoint/2010/main" val="169933319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6C63B242-1CB1-47F2-95AF-696D20950948}" type="datetime1">
              <a:rPr lang="zh-TW" altLang="en-US" smtClean="0"/>
              <a:t>2024/8/14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172BDAF-B01C-4DDA-B3A3-F7A29D594AD7}" type="slidenum">
              <a:rPr lang="zh-TW" altLang="en-US" smtClean="0"/>
              <a:pPr/>
              <a:t>‹#›</a:t>
            </a:fld>
            <a:endParaRPr lang="zh-TW" altLang="en-US"/>
          </a:p>
        </p:txBody>
      </p:sp>
    </p:spTree>
    <p:extLst>
      <p:ext uri="{BB962C8B-B14F-4D97-AF65-F5344CB8AC3E}">
        <p14:creationId xmlns:p14="http://schemas.microsoft.com/office/powerpoint/2010/main" val="274930581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zh-TW" altLang="en-US"/>
              <a:t>按一下以編輯母片標題樣式</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B992A894-799B-4EB4-8835-C98D99A8B08D}" type="datetime1">
              <a:rPr lang="zh-TW" altLang="en-US" smtClean="0"/>
              <a:t>2024/8/14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172BDAF-B01C-4DDA-B3A3-F7A29D594AD7}" type="slidenum">
              <a:rPr lang="zh-TW" altLang="en-US" smtClean="0"/>
              <a:pPr/>
              <a:t>‹#›</a:t>
            </a:fld>
            <a:endParaRPr lang="zh-TW" altLang="en-US"/>
          </a:p>
        </p:txBody>
      </p:sp>
    </p:spTree>
    <p:extLst>
      <p:ext uri="{BB962C8B-B14F-4D97-AF65-F5344CB8AC3E}">
        <p14:creationId xmlns:p14="http://schemas.microsoft.com/office/powerpoint/2010/main" val="152666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6C63B242-1CB1-47F2-95AF-696D20950948}" type="datetime1">
              <a:rPr lang="zh-TW" altLang="en-US" smtClean="0"/>
              <a:t>2024/8/14</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A172BDAF-B01C-4DDA-B3A3-F7A29D594AD7}" type="slidenum">
              <a:rPr lang="zh-TW" altLang="en-US" smtClean="0"/>
              <a:pPr/>
              <a:t>‹#›</a:t>
            </a:fld>
            <a:endParaRPr lang="zh-TW" altLang="en-US"/>
          </a:p>
        </p:txBody>
      </p:sp>
    </p:spTree>
    <p:extLst>
      <p:ext uri="{BB962C8B-B14F-4D97-AF65-F5344CB8AC3E}">
        <p14:creationId xmlns:p14="http://schemas.microsoft.com/office/powerpoint/2010/main" val="257335234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12" name="Content Placeholder 3"/>
          <p:cNvSpPr>
            <a:spLocks noGrp="1"/>
          </p:cNvSpPr>
          <p:nvPr>
            <p:ph sz="quarter" idx="13"/>
          </p:nvPr>
        </p:nvSpPr>
        <p:spPr>
          <a:xfrm>
            <a:off x="913774" y="3051012"/>
            <a:ext cx="5106027" cy="274018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13" name="Content Placeholder 5"/>
          <p:cNvSpPr>
            <a:spLocks noGrp="1"/>
          </p:cNvSpPr>
          <p:nvPr>
            <p:ph sz="quarter" idx="14"/>
          </p:nvPr>
        </p:nvSpPr>
        <p:spPr>
          <a:xfrm>
            <a:off x="6172200" y="3051012"/>
            <a:ext cx="5105401" cy="274018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6C63B242-1CB1-47F2-95AF-696D20950948}" type="datetime1">
              <a:rPr lang="zh-TW" altLang="en-US" smtClean="0"/>
              <a:t>2024/8/14</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A172BDAF-B01C-4DDA-B3A3-F7A29D594AD7}" type="slidenum">
              <a:rPr lang="zh-TW" altLang="en-US" smtClean="0"/>
              <a:pPr/>
              <a:t>‹#›</a:t>
            </a:fld>
            <a:endParaRPr lang="zh-TW" altLang="en-US"/>
          </a:p>
        </p:txBody>
      </p:sp>
    </p:spTree>
    <p:extLst>
      <p:ext uri="{BB962C8B-B14F-4D97-AF65-F5344CB8AC3E}">
        <p14:creationId xmlns:p14="http://schemas.microsoft.com/office/powerpoint/2010/main" val="380407972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552D4F5C-E46C-4358-812B-68F84FE1B816}" type="datetime1">
              <a:rPr lang="zh-TW" altLang="en-US" smtClean="0"/>
              <a:t>2024/8/14</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A172BDAF-B01C-4DDA-B3A3-F7A29D594AD7}" type="slidenum">
              <a:rPr lang="zh-TW" altLang="en-US" smtClean="0"/>
              <a:pPr/>
              <a:t>‹#›</a:t>
            </a:fld>
            <a:endParaRPr lang="zh-TW" altLang="en-US"/>
          </a:p>
        </p:txBody>
      </p:sp>
    </p:spTree>
    <p:extLst>
      <p:ext uri="{BB962C8B-B14F-4D97-AF65-F5344CB8AC3E}">
        <p14:creationId xmlns:p14="http://schemas.microsoft.com/office/powerpoint/2010/main" val="1942003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C1023880-95C1-493B-9139-5C18C5F1FC6B}" type="datetime1">
              <a:rPr lang="zh-TW" altLang="en-US" smtClean="0"/>
              <a:t>2024/8/14</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A172BDAF-B01C-4DDA-B3A3-F7A29D594AD7}" type="slidenum">
              <a:rPr lang="zh-TW" altLang="en-US" smtClean="0"/>
              <a:pPr/>
              <a:t>‹#›</a:t>
            </a:fld>
            <a:endParaRPr lang="zh-TW" altLang="en-US"/>
          </a:p>
        </p:txBody>
      </p:sp>
    </p:spTree>
    <p:extLst>
      <p:ext uri="{BB962C8B-B14F-4D97-AF65-F5344CB8AC3E}">
        <p14:creationId xmlns:p14="http://schemas.microsoft.com/office/powerpoint/2010/main" val="1891751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zh-TW" altLang="en-US"/>
              <a:t>按一下以編輯母片標題樣式</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6C63B242-1CB1-47F2-95AF-696D20950948}" type="datetime1">
              <a:rPr lang="zh-TW" altLang="en-US" smtClean="0"/>
              <a:t>2024/8/14</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A172BDAF-B01C-4DDA-B3A3-F7A29D594AD7}" type="slidenum">
              <a:rPr lang="zh-TW" altLang="en-US" smtClean="0"/>
              <a:pPr/>
              <a:t>‹#›</a:t>
            </a:fld>
            <a:endParaRPr lang="zh-TW" altLang="en-US"/>
          </a:p>
        </p:txBody>
      </p:sp>
    </p:spTree>
    <p:extLst>
      <p:ext uri="{BB962C8B-B14F-4D97-AF65-F5344CB8AC3E}">
        <p14:creationId xmlns:p14="http://schemas.microsoft.com/office/powerpoint/2010/main" val="151168424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2712D573-9372-4231-AF8B-A933A0957F3F}" type="datetime1">
              <a:rPr lang="zh-TW" altLang="en-US" smtClean="0"/>
              <a:t>2024/8/14</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A172BDAF-B01C-4DDA-B3A3-F7A29D594AD7}" type="slidenum">
              <a:rPr lang="zh-TW" altLang="en-US" smtClean="0"/>
              <a:pPr/>
              <a:t>‹#›</a:t>
            </a:fld>
            <a:endParaRPr lang="zh-TW" altLang="en-US"/>
          </a:p>
        </p:txBody>
      </p:sp>
    </p:spTree>
    <p:extLst>
      <p:ext uri="{BB962C8B-B14F-4D97-AF65-F5344CB8AC3E}">
        <p14:creationId xmlns:p14="http://schemas.microsoft.com/office/powerpoint/2010/main" val="1345618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6C63B242-1CB1-47F2-95AF-696D20950948}" type="datetime1">
              <a:rPr lang="zh-TW" altLang="en-US" smtClean="0"/>
              <a:t>2024/8/14</a:t>
            </a:fld>
            <a:endParaRPr lang="zh-TW" alt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zh-TW" alt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A172BDAF-B01C-4DDA-B3A3-F7A29D594AD7}" type="slidenum">
              <a:rPr lang="zh-TW" altLang="en-US" smtClean="0"/>
              <a:pPr/>
              <a:t>‹#›</a:t>
            </a:fld>
            <a:endParaRPr lang="zh-TW" altLang="en-US"/>
          </a:p>
        </p:txBody>
      </p:sp>
    </p:spTree>
    <p:extLst>
      <p:ext uri="{BB962C8B-B14F-4D97-AF65-F5344CB8AC3E}">
        <p14:creationId xmlns:p14="http://schemas.microsoft.com/office/powerpoint/2010/main" val="1957891500"/>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Lst>
  <p:hf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7.xml.rels><?xml version="1.0" encoding="UTF-8" standalone="yes"?>
<Relationships xmlns="http://schemas.openxmlformats.org/package/2006/relationships"><Relationship Id="rId8" Type="http://schemas.openxmlformats.org/officeDocument/2006/relationships/image" Target="../media/image43.emf"/><Relationship Id="rId3" Type="http://schemas.openxmlformats.org/officeDocument/2006/relationships/image" Target="../media/image44.png"/><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2.emf"/><Relationship Id="rId5" Type="http://schemas.openxmlformats.org/officeDocument/2006/relationships/oleObject" Target="../embeddings/oleObject1.bin"/><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8.pn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jpeg"/><Relationship Id="rId4" Type="http://schemas.microsoft.com/office/2007/relationships/hdphoto" Target="../media/hdphoto1.wdp"/><Relationship Id="rId9" Type="http://schemas.openxmlformats.org/officeDocument/2006/relationships/image" Target="../media/image13.jpeg"/></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mailto:apha8@yahoo.com.tw" TargetMode="External"/><Relationship Id="rId7" Type="http://schemas.openxmlformats.org/officeDocument/2006/relationships/image" Target="../media/image6.png"/><Relationship Id="rId2" Type="http://schemas.openxmlformats.org/officeDocument/2006/relationships/hyperlink" Target="mailto:stifenyu@ntu.edu.tw" TargetMode="Externa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hyperlink" Target="https://impurities-analysis-of-drugs.jimdosite.com/" TargetMode="Externa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image" Target="../media/image29.jpeg"/><Relationship Id="rId7" Type="http://schemas.openxmlformats.org/officeDocument/2006/relationships/image" Target="../media/image33.png"/><Relationship Id="rId12" Type="http://schemas.microsoft.com/office/2007/relationships/diagramDrawing" Target="../diagrams/drawing3.xml"/><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32.png"/><Relationship Id="rId11" Type="http://schemas.openxmlformats.org/officeDocument/2006/relationships/diagramColors" Target="../diagrams/colors3.xml"/><Relationship Id="rId5" Type="http://schemas.openxmlformats.org/officeDocument/2006/relationships/image" Target="../media/image31.png"/><Relationship Id="rId10" Type="http://schemas.openxmlformats.org/officeDocument/2006/relationships/diagramQuickStyle" Target="../diagrams/quickStyle3.xml"/><Relationship Id="rId4" Type="http://schemas.openxmlformats.org/officeDocument/2006/relationships/image" Target="../media/image30.png"/><Relationship Id="rId9"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 Id="rId9" Type="http://schemas.openxmlformats.org/officeDocument/2006/relationships/image" Target="../media/image60.png"/></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26.jp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jpeg"/><Relationship Id="rId7" Type="http://schemas.openxmlformats.org/officeDocument/2006/relationships/image" Target="../media/image33.png"/><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94EA3141-04E8-4711-97A2-A80487F019FD}" type="slidenum">
              <a:rPr lang="zh-TW" altLang="en-US" smtClean="0">
                <a:solidFill>
                  <a:prstClr val="black">
                    <a:tint val="75000"/>
                  </a:prstClr>
                </a:solidFill>
              </a:rPr>
              <a:pPr/>
              <a:t>1</a:t>
            </a:fld>
            <a:endParaRPr lang="zh-TW" altLang="en-US">
              <a:solidFill>
                <a:prstClr val="black">
                  <a:tint val="75000"/>
                </a:prstClr>
              </a:solidFill>
            </a:endParaRPr>
          </a:p>
        </p:txBody>
      </p:sp>
      <p:sp>
        <p:nvSpPr>
          <p:cNvPr id="3" name="矩形 2"/>
          <p:cNvSpPr/>
          <p:nvPr/>
        </p:nvSpPr>
        <p:spPr>
          <a:xfrm>
            <a:off x="1919536" y="2174567"/>
            <a:ext cx="8236550" cy="3831818"/>
          </a:xfrm>
          <a:prstGeom prst="rect">
            <a:avLst/>
          </a:prstGeom>
        </p:spPr>
        <p:txBody>
          <a:bodyPr wrap="none">
            <a:spAutoFit/>
          </a:bodyPr>
          <a:lstStyle/>
          <a:p>
            <a:pPr>
              <a:spcAft>
                <a:spcPts val="600"/>
              </a:spcAft>
            </a:pPr>
            <a:r>
              <a:rPr lang="zh-TW" altLang="en-US" sz="3600" b="1" dirty="0">
                <a:solidFill>
                  <a:schemeClr val="accent6">
                    <a:lumMod val="50000"/>
                  </a:schemeClr>
                </a:solidFill>
                <a:latin typeface="微軟正黑體" panose="020B0604030504040204" pitchFamily="34" charset="-120"/>
                <a:ea typeface="微軟正黑體" panose="020B0604030504040204" pitchFamily="34" charset="-120"/>
              </a:rPr>
              <a:t>藥物不純物</a:t>
            </a:r>
            <a:r>
              <a:rPr lang="en-US" altLang="zh-TW" sz="3600" b="1" dirty="0">
                <a:solidFill>
                  <a:schemeClr val="accent6">
                    <a:lumMod val="50000"/>
                  </a:schemeClr>
                </a:solidFill>
                <a:latin typeface="微軟正黑體" panose="020B0604030504040204" pitchFamily="34" charset="-120"/>
                <a:ea typeface="微軟正黑體" panose="020B0604030504040204" pitchFamily="34" charset="-120"/>
              </a:rPr>
              <a:t>/</a:t>
            </a:r>
            <a:r>
              <a:rPr lang="zh-TW" altLang="en-US" sz="3600" b="1" dirty="0">
                <a:solidFill>
                  <a:schemeClr val="accent6">
                    <a:lumMod val="50000"/>
                  </a:schemeClr>
                </a:solidFill>
                <a:latin typeface="微軟正黑體" panose="020B0604030504040204" pitchFamily="34" charset="-120"/>
                <a:ea typeface="微軟正黑體" panose="020B0604030504040204" pitchFamily="34" charset="-120"/>
              </a:rPr>
              <a:t>代謝暨中草藥成分結構鑑定</a:t>
            </a:r>
            <a:endParaRPr lang="en-US" altLang="zh-TW" sz="3600" b="1" dirty="0">
              <a:solidFill>
                <a:schemeClr val="accent6">
                  <a:lumMod val="50000"/>
                </a:schemeClr>
              </a:solidFill>
              <a:latin typeface="微軟正黑體" panose="020B0604030504040204" pitchFamily="34" charset="-120"/>
              <a:ea typeface="微軟正黑體" panose="020B0604030504040204" pitchFamily="34" charset="-120"/>
            </a:endParaRPr>
          </a:p>
          <a:p>
            <a:pPr>
              <a:spcAft>
                <a:spcPts val="600"/>
              </a:spcAft>
            </a:pPr>
            <a:r>
              <a:rPr lang="zh-TW" altLang="en-US" sz="3600" b="1" dirty="0">
                <a:solidFill>
                  <a:schemeClr val="accent6">
                    <a:lumMod val="50000"/>
                  </a:schemeClr>
                </a:solidFill>
                <a:latin typeface="微軟正黑體" panose="020B0604030504040204" pitchFamily="34" charset="-120"/>
                <a:ea typeface="微軟正黑體" panose="020B0604030504040204" pitchFamily="34" charset="-120"/>
              </a:rPr>
              <a:t>產學小聯盟 </a:t>
            </a:r>
            <a:endParaRPr lang="en-US" altLang="zh-TW" sz="3600" b="1" dirty="0">
              <a:solidFill>
                <a:schemeClr val="accent6">
                  <a:lumMod val="50000"/>
                </a:schemeClr>
              </a:solidFill>
              <a:latin typeface="微軟正黑體" panose="020B0604030504040204" pitchFamily="34" charset="-120"/>
              <a:ea typeface="微軟正黑體" panose="020B0604030504040204" pitchFamily="34" charset="-120"/>
            </a:endParaRPr>
          </a:p>
          <a:p>
            <a:pPr>
              <a:spcAft>
                <a:spcPts val="600"/>
              </a:spcAft>
            </a:pPr>
            <a:endParaRPr lang="en-US" altLang="zh-TW" sz="2800" b="1" dirty="0">
              <a:solidFill>
                <a:schemeClr val="accent6">
                  <a:lumMod val="50000"/>
                </a:schemeClr>
              </a:solidFill>
              <a:latin typeface="微軟正黑體" panose="020B0604030504040204" pitchFamily="34" charset="-120"/>
              <a:ea typeface="微軟正黑體" panose="020B0604030504040204" pitchFamily="34" charset="-120"/>
            </a:endParaRPr>
          </a:p>
          <a:p>
            <a:pPr>
              <a:spcAft>
                <a:spcPts val="600"/>
              </a:spcAft>
            </a:pPr>
            <a:r>
              <a:rPr lang="zh-TW" altLang="en-US" sz="2000" b="1" dirty="0">
                <a:solidFill>
                  <a:srgbClr val="0070C0"/>
                </a:solidFill>
                <a:latin typeface="微軟正黑體" panose="020B0604030504040204" pitchFamily="34" charset="-120"/>
                <a:ea typeface="微軟正黑體" panose="020B0604030504040204" pitchFamily="34" charset="-120"/>
              </a:rPr>
              <a:t>國立臺灣大學醫學院藥學系暨研究所</a:t>
            </a:r>
            <a:endParaRPr lang="en-US" altLang="zh-TW" sz="2000" b="1" dirty="0">
              <a:solidFill>
                <a:srgbClr val="0070C0"/>
              </a:solidFill>
              <a:latin typeface="微軟正黑體" panose="020B0604030504040204" pitchFamily="34" charset="-120"/>
              <a:ea typeface="微軟正黑體" panose="020B0604030504040204" pitchFamily="34" charset="-120"/>
            </a:endParaRPr>
          </a:p>
          <a:p>
            <a:pPr>
              <a:spcAft>
                <a:spcPts val="600"/>
              </a:spcAft>
            </a:pPr>
            <a:r>
              <a:rPr lang="zh-TW" altLang="en-US" sz="2000" b="1" dirty="0">
                <a:solidFill>
                  <a:srgbClr val="0070C0"/>
                </a:solidFill>
                <a:latin typeface="+mn-ea"/>
              </a:rPr>
              <a:t>計畫主持人：余兆武 助理教授</a:t>
            </a:r>
            <a:endParaRPr lang="en-US" altLang="zh-TW" sz="2000" b="1" dirty="0">
              <a:solidFill>
                <a:srgbClr val="0070C0"/>
              </a:solidFill>
              <a:latin typeface="+mn-ea"/>
            </a:endParaRPr>
          </a:p>
          <a:p>
            <a:pPr>
              <a:spcAft>
                <a:spcPts val="600"/>
              </a:spcAft>
            </a:pPr>
            <a:r>
              <a:rPr lang="zh-TW" altLang="en-US" sz="2000" b="1" dirty="0">
                <a:solidFill>
                  <a:srgbClr val="0070C0"/>
                </a:solidFill>
                <a:latin typeface="+mn-ea"/>
              </a:rPr>
              <a:t>共同主持人：郭錦樺、忻凌偉、張嘉銓 教授</a:t>
            </a:r>
            <a:endParaRPr lang="en-US" altLang="zh-TW" sz="2000" b="1" dirty="0">
              <a:solidFill>
                <a:srgbClr val="0070C0"/>
              </a:solidFill>
              <a:latin typeface="+mn-ea"/>
            </a:endParaRPr>
          </a:p>
          <a:p>
            <a:pPr>
              <a:spcAft>
                <a:spcPts val="600"/>
              </a:spcAft>
            </a:pPr>
            <a:r>
              <a:rPr lang="zh-TW" altLang="en-US" sz="2000" b="1" dirty="0">
                <a:solidFill>
                  <a:srgbClr val="0070C0"/>
                </a:solidFill>
                <a:latin typeface="+mn-ea"/>
              </a:rPr>
              <a:t>資深顧問：李水盛 教授</a:t>
            </a:r>
          </a:p>
          <a:p>
            <a:pPr>
              <a:spcAft>
                <a:spcPts val="600"/>
              </a:spcAft>
            </a:pPr>
            <a:endParaRPr lang="zh-TW" altLang="en-US" sz="2800" b="1" dirty="0">
              <a:solidFill>
                <a:srgbClr val="0070C0"/>
              </a:solidFill>
              <a:latin typeface="微軟正黑體" panose="020B0604030504040204" pitchFamily="34" charset="-120"/>
              <a:ea typeface="微軟正黑體" panose="020B0604030504040204" pitchFamily="34" charset="-120"/>
            </a:endParaRPr>
          </a:p>
        </p:txBody>
      </p:sp>
      <p:cxnSp>
        <p:nvCxnSpPr>
          <p:cNvPr id="8" name="直線接點 7"/>
          <p:cNvCxnSpPr/>
          <p:nvPr/>
        </p:nvCxnSpPr>
        <p:spPr>
          <a:xfrm>
            <a:off x="3570538" y="831308"/>
            <a:ext cx="3600000" cy="0"/>
          </a:xfrm>
          <a:prstGeom prst="line">
            <a:avLst/>
          </a:prstGeom>
          <a:ln>
            <a:solidFill>
              <a:srgbClr val="FFC000"/>
            </a:solidFill>
            <a:tailEnd type="oval"/>
          </a:ln>
        </p:spPr>
        <p:style>
          <a:lnRef idx="1">
            <a:schemeClr val="accent1"/>
          </a:lnRef>
          <a:fillRef idx="0">
            <a:schemeClr val="accent1"/>
          </a:fillRef>
          <a:effectRef idx="0">
            <a:schemeClr val="accent1"/>
          </a:effectRef>
          <a:fontRef idx="minor">
            <a:schemeClr val="tx1"/>
          </a:fontRef>
        </p:style>
      </p:cxnSp>
      <p:sp>
        <p:nvSpPr>
          <p:cNvPr id="9" name="標題 1">
            <a:extLst>
              <a:ext uri="{FF2B5EF4-FFF2-40B4-BE49-F238E27FC236}">
                <a16:creationId xmlns:a16="http://schemas.microsoft.com/office/drawing/2014/main" id="{AF7F38BD-2E5C-4EFF-83E7-BC1790A68B90}"/>
              </a:ext>
            </a:extLst>
          </p:cNvPr>
          <p:cNvSpPr txBox="1">
            <a:spLocks/>
          </p:cNvSpPr>
          <p:nvPr/>
        </p:nvSpPr>
        <p:spPr>
          <a:xfrm>
            <a:off x="1351249" y="1352698"/>
            <a:ext cx="9489501" cy="61983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dist">
              <a:defRPr/>
            </a:pPr>
            <a:r>
              <a:rPr lang="zh-TW" altLang="en-US" sz="4000" b="1" dirty="0">
                <a:solidFill>
                  <a:srgbClr val="002060"/>
                </a:solidFill>
                <a:latin typeface="微軟正黑體" panose="020B0604030504040204" pitchFamily="34" charset="-120"/>
                <a:ea typeface="微軟正黑體" panose="020B0604030504040204" pitchFamily="34" charset="-120"/>
                <a:cs typeface="Times New Roman" pitchFamily="18" charset="0"/>
              </a:rPr>
              <a:t>產學小聯盟</a:t>
            </a:r>
            <a:endParaRPr lang="zh-TW" altLang="en-US" sz="4000" b="1" dirty="0">
              <a:solidFill>
                <a:schemeClr val="accent3">
                  <a:lumMod val="75000"/>
                </a:schemeClr>
              </a:solidFill>
              <a:latin typeface="微軟正黑體" panose="020B0604030504040204" pitchFamily="34" charset="-120"/>
              <a:ea typeface="微軟正黑體" panose="020B0604030504040204" pitchFamily="34" charset="-120"/>
              <a:cs typeface="Times New Roman" pitchFamily="18" charset="0"/>
            </a:endParaRPr>
          </a:p>
        </p:txBody>
      </p:sp>
      <p:cxnSp>
        <p:nvCxnSpPr>
          <p:cNvPr id="11" name="直線接點 10"/>
          <p:cNvCxnSpPr/>
          <p:nvPr/>
        </p:nvCxnSpPr>
        <p:spPr>
          <a:xfrm>
            <a:off x="3575520" y="473478"/>
            <a:ext cx="0" cy="723275"/>
          </a:xfrm>
          <a:prstGeom prst="line">
            <a:avLst/>
          </a:prstGeom>
          <a:ln w="9525">
            <a:solidFill>
              <a:srgbClr val="FFC000"/>
            </a:solidFill>
          </a:ln>
        </p:spPr>
        <p:style>
          <a:lnRef idx="1">
            <a:schemeClr val="accent1"/>
          </a:lnRef>
          <a:fillRef idx="0">
            <a:schemeClr val="accent1"/>
          </a:fillRef>
          <a:effectRef idx="0">
            <a:schemeClr val="accent1"/>
          </a:effectRef>
          <a:fontRef idx="minor">
            <a:schemeClr val="tx1"/>
          </a:fontRef>
        </p:style>
      </p:cxnSp>
      <p:pic>
        <p:nvPicPr>
          <p:cNvPr id="4098" name="Picture 2" descr="國立臺灣大學- 维基百科，自由的百科全书">
            <a:extLst>
              <a:ext uri="{FF2B5EF4-FFF2-40B4-BE49-F238E27FC236}">
                <a16:creationId xmlns:a16="http://schemas.microsoft.com/office/drawing/2014/main" id="{46BDC573-DBC3-454C-8A6E-AC9D3D398B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8368" y="85572"/>
            <a:ext cx="1215578" cy="121557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2021臺大藥學營Pharytales - Home | Facebook">
            <a:extLst>
              <a:ext uri="{FF2B5EF4-FFF2-40B4-BE49-F238E27FC236}">
                <a16:creationId xmlns:a16="http://schemas.microsoft.com/office/drawing/2014/main" id="{31FFEC48-AD5C-4C5C-948F-96A3CBF25D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44080" y="24115"/>
            <a:ext cx="1328583" cy="132858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國家科學及技術委員會| Taipei">
            <a:extLst>
              <a:ext uri="{FF2B5EF4-FFF2-40B4-BE49-F238E27FC236}">
                <a16:creationId xmlns:a16="http://schemas.microsoft.com/office/drawing/2014/main" id="{D22B2C8A-6917-474C-A4A5-EA3D938EDC1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104" t="21171" r="16775" b="22053"/>
          <a:stretch/>
        </p:blipFill>
        <p:spPr bwMode="auto">
          <a:xfrm>
            <a:off x="7744543" y="-18292"/>
            <a:ext cx="1603758" cy="111029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043007"/>
      </p:ext>
    </p:extLst>
  </p:cSld>
  <p:clrMapOvr>
    <a:masterClrMapping/>
  </p:clrMapOvr>
  <mc:AlternateContent xmlns:mc="http://schemas.openxmlformats.org/markup-compatibility/2006" xmlns:p14="http://schemas.microsoft.com/office/powerpoint/2010/main">
    <mc:Choice Requires="p14">
      <p:transition spd="slow" p14:dur="2000" advTm="2352">
        <p:cut/>
      </p:transition>
    </mc:Choice>
    <mc:Fallback xmlns="">
      <p:transition spd="slow" advTm="2352">
        <p:cut/>
      </p:transition>
    </mc:Fallback>
  </mc:AlternateContent>
  <p:extLst>
    <p:ext uri="{E180D4A7-C9FB-4DFB-919C-405C955672EB}">
      <p14:showEvtLst xmlns:p14="http://schemas.microsoft.com/office/powerpoint/2010/main">
        <p14:playEvt time="1" objId="2"/>
        <p14:playEvt time="1195" objId="5"/>
        <p14:stopEvt time="2352" objId="5"/>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9F0651EA-7E4E-45E6-B993-AA79428FB16D}"/>
              </a:ext>
            </a:extLst>
          </p:cNvPr>
          <p:cNvSpPr>
            <a:spLocks noGrp="1"/>
          </p:cNvSpPr>
          <p:nvPr>
            <p:ph type="sldNum" sz="quarter" idx="12"/>
          </p:nvPr>
        </p:nvSpPr>
        <p:spPr/>
        <p:txBody>
          <a:bodyPr/>
          <a:lstStyle/>
          <a:p>
            <a:fld id="{A172BDAF-B01C-4DDA-B3A3-F7A29D594AD7}" type="slidenum">
              <a:rPr lang="zh-TW" altLang="en-US" smtClean="0"/>
              <a:pPr/>
              <a:t>10</a:t>
            </a:fld>
            <a:endParaRPr lang="zh-TW" altLang="en-US"/>
          </a:p>
        </p:txBody>
      </p:sp>
      <p:sp>
        <p:nvSpPr>
          <p:cNvPr id="5" name="矩形 4">
            <a:extLst>
              <a:ext uri="{FF2B5EF4-FFF2-40B4-BE49-F238E27FC236}">
                <a16:creationId xmlns:a16="http://schemas.microsoft.com/office/drawing/2014/main" id="{321D27C7-7702-473E-9D4D-011E27DD7A4A}"/>
              </a:ext>
            </a:extLst>
          </p:cNvPr>
          <p:cNvSpPr/>
          <p:nvPr/>
        </p:nvSpPr>
        <p:spPr>
          <a:xfrm>
            <a:off x="1899979" y="2492896"/>
            <a:ext cx="8392042" cy="1323439"/>
          </a:xfrm>
          <a:prstGeom prst="rect">
            <a:avLst/>
          </a:prstGeom>
          <a:noFill/>
        </p:spPr>
        <p:txBody>
          <a:bodyPr wrap="none" lIns="91440" tIns="45720" rIns="91440" bIns="45720">
            <a:spAutoFit/>
          </a:bodyPr>
          <a:lstStyle/>
          <a:p>
            <a:pPr algn="ctr"/>
            <a:r>
              <a:rPr lang="zh-TW" altLang="en-US" sz="8000" b="1" cap="none" spc="0" dirty="0">
                <a:ln w="9525">
                  <a:solidFill>
                    <a:schemeClr val="bg1"/>
                  </a:solidFill>
                  <a:prstDash val="solid"/>
                </a:ln>
                <a:solidFill>
                  <a:srgbClr val="0000FF"/>
                </a:solidFill>
                <a:effectLst>
                  <a:glow rad="63500">
                    <a:schemeClr val="accent1">
                      <a:satMod val="175000"/>
                      <a:alpha val="40000"/>
                    </a:schemeClr>
                  </a:glow>
                  <a:outerShdw blurRad="12700" dist="38100" dir="2700000" algn="tl" rotWithShape="0">
                    <a:schemeClr val="bg1">
                      <a:lumMod val="50000"/>
                    </a:schemeClr>
                  </a:outerShdw>
                </a:effectLst>
                <a:latin typeface="微軟正黑體" panose="020B0604030504040204" pitchFamily="34" charset="-120"/>
                <a:ea typeface="微軟正黑體" panose="020B0604030504040204" pitchFamily="34" charset="-120"/>
              </a:rPr>
              <a:t>會員廠商實際讚賞</a:t>
            </a:r>
            <a:endParaRPr lang="zh-TW" altLang="en-US" sz="8000" b="1" cap="none" spc="0" dirty="0">
              <a:ln w="9525">
                <a:solidFill>
                  <a:schemeClr val="bg1"/>
                </a:solidFill>
                <a:prstDash val="solid"/>
              </a:ln>
              <a:solidFill>
                <a:srgbClr val="0000FF"/>
              </a:solidFill>
              <a:effectLst>
                <a:glow rad="63500">
                  <a:schemeClr val="accent1">
                    <a:satMod val="175000"/>
                    <a:alpha val="40000"/>
                  </a:schemeClr>
                </a:glow>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867727768"/>
      </p:ext>
    </p:extLst>
  </p:cSld>
  <p:clrMapOvr>
    <a:masterClrMapping/>
  </p:clrMapOvr>
  <mc:AlternateContent xmlns:mc="http://schemas.openxmlformats.org/markup-compatibility/2006" xmlns:p14="http://schemas.microsoft.com/office/powerpoint/2010/main">
    <mc:Choice Requires="p14">
      <p:transition spd="slow" p14:dur="2000" advClick="0" advTm="3800">
        <p:cut/>
      </p:transition>
    </mc:Choice>
    <mc:Fallback xmlns="">
      <p:transition spd="slow" advClick="0" advTm="3800">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10514011" y="5883275"/>
            <a:ext cx="764215" cy="365125"/>
          </a:xfrm>
        </p:spPr>
        <p:txBody>
          <a:bodyPr/>
          <a:lstStyle/>
          <a:p>
            <a:fld id="{94EA3141-04E8-4711-97A2-A80487F019FD}" type="slidenum">
              <a:rPr lang="zh-TW" altLang="en-US" smtClean="0">
                <a:solidFill>
                  <a:prstClr val="black">
                    <a:tint val="75000"/>
                  </a:prstClr>
                </a:solidFill>
              </a:rPr>
              <a:pPr/>
              <a:t>11</a:t>
            </a:fld>
            <a:endParaRPr lang="zh-TW" altLang="en-US">
              <a:solidFill>
                <a:prstClr val="black">
                  <a:tint val="75000"/>
                </a:prstClr>
              </a:solidFill>
            </a:endParaRPr>
          </a:p>
        </p:txBody>
      </p:sp>
      <p:sp>
        <p:nvSpPr>
          <p:cNvPr id="3" name="矩形 2"/>
          <p:cNvSpPr/>
          <p:nvPr/>
        </p:nvSpPr>
        <p:spPr>
          <a:xfrm>
            <a:off x="3579539" y="375796"/>
            <a:ext cx="5235729" cy="1169551"/>
          </a:xfrm>
          <a:prstGeom prst="rect">
            <a:avLst/>
          </a:prstGeom>
        </p:spPr>
        <p:txBody>
          <a:bodyPr wrap="none">
            <a:spAutoFit/>
          </a:bodyPr>
          <a:lstStyle/>
          <a:p>
            <a:pPr>
              <a:spcAft>
                <a:spcPts val="600"/>
              </a:spcAft>
            </a:pPr>
            <a:r>
              <a:rPr lang="zh-TW" altLang="en-US" sz="2000" b="1" dirty="0">
                <a:solidFill>
                  <a:schemeClr val="accent6">
                    <a:lumMod val="50000"/>
                  </a:schemeClr>
                </a:solidFill>
                <a:latin typeface="微軟正黑體" panose="020B0604030504040204" pitchFamily="34" charset="-120"/>
                <a:ea typeface="微軟正黑體" panose="020B0604030504040204" pitchFamily="34" charset="-120"/>
              </a:rPr>
              <a:t>藥物不純物</a:t>
            </a:r>
            <a:r>
              <a:rPr lang="en-US" altLang="zh-TW" sz="2000" b="1" dirty="0">
                <a:solidFill>
                  <a:schemeClr val="accent6">
                    <a:lumMod val="50000"/>
                  </a:schemeClr>
                </a:solidFill>
                <a:latin typeface="微軟正黑體" panose="020B0604030504040204" pitchFamily="34" charset="-120"/>
                <a:ea typeface="微軟正黑體" panose="020B0604030504040204" pitchFamily="34" charset="-120"/>
              </a:rPr>
              <a:t>/</a:t>
            </a:r>
            <a:r>
              <a:rPr lang="zh-TW" altLang="en-US" sz="2000" b="1" dirty="0">
                <a:solidFill>
                  <a:schemeClr val="accent6">
                    <a:lumMod val="50000"/>
                  </a:schemeClr>
                </a:solidFill>
                <a:latin typeface="微軟正黑體" panose="020B0604030504040204" pitchFamily="34" charset="-120"/>
                <a:ea typeface="微軟正黑體" panose="020B0604030504040204" pitchFamily="34" charset="-120"/>
              </a:rPr>
              <a:t>代謝暨中草藥成分結構鑑定</a:t>
            </a:r>
            <a:endParaRPr lang="en-US" altLang="zh-TW" sz="2000" b="1" dirty="0">
              <a:solidFill>
                <a:schemeClr val="accent6">
                  <a:lumMod val="50000"/>
                </a:schemeClr>
              </a:solidFill>
              <a:latin typeface="微軟正黑體" panose="020B0604030504040204" pitchFamily="34" charset="-120"/>
              <a:ea typeface="微軟正黑體" panose="020B0604030504040204" pitchFamily="34" charset="-120"/>
            </a:endParaRPr>
          </a:p>
          <a:p>
            <a:pPr>
              <a:spcAft>
                <a:spcPts val="600"/>
              </a:spcAft>
            </a:pPr>
            <a:r>
              <a:rPr lang="zh-TW" altLang="en-US" sz="2000" b="1" dirty="0">
                <a:solidFill>
                  <a:srgbClr val="0070C0"/>
                </a:solidFill>
                <a:latin typeface="微軟正黑體" panose="020B0604030504040204" pitchFamily="34" charset="-120"/>
                <a:ea typeface="微軟正黑體" panose="020B0604030504040204" pitchFamily="34" charset="-120"/>
              </a:rPr>
              <a:t>國立臺灣大學醫學院藥學系暨研究所</a:t>
            </a:r>
            <a:r>
              <a:rPr lang="en-US" altLang="zh-TW" sz="2000" b="1" dirty="0">
                <a:solidFill>
                  <a:srgbClr val="0070C0"/>
                </a:solidFill>
                <a:latin typeface="微軟正黑體" panose="020B0604030504040204" pitchFamily="34" charset="-120"/>
                <a:ea typeface="微軟正黑體" panose="020B0604030504040204" pitchFamily="34" charset="-120"/>
              </a:rPr>
              <a:t>/</a:t>
            </a:r>
            <a:r>
              <a:rPr lang="zh-TW" altLang="en-US" sz="2000" b="1" dirty="0">
                <a:solidFill>
                  <a:srgbClr val="0070C0"/>
                </a:solidFill>
                <a:latin typeface="微軟正黑體" panose="020B0604030504040204" pitchFamily="34" charset="-120"/>
                <a:ea typeface="微軟正黑體" panose="020B0604030504040204" pitchFamily="34" charset="-120"/>
              </a:rPr>
              <a:t> </a:t>
            </a:r>
            <a:r>
              <a:rPr lang="zh-TW" altLang="en-US" sz="2000" b="1" dirty="0">
                <a:solidFill>
                  <a:srgbClr val="0070C0"/>
                </a:solidFill>
                <a:latin typeface="新細明體" pitchFamily="18" charset="-120"/>
                <a:ea typeface="新細明體" pitchFamily="18" charset="-120"/>
              </a:rPr>
              <a:t>梁碧惠</a:t>
            </a:r>
          </a:p>
          <a:p>
            <a:pPr>
              <a:spcAft>
                <a:spcPts val="600"/>
              </a:spcAft>
            </a:pPr>
            <a:endParaRPr lang="zh-TW" altLang="en-US" sz="2000" b="1" dirty="0">
              <a:solidFill>
                <a:srgbClr val="0070C0"/>
              </a:solidFill>
              <a:latin typeface="微軟正黑體" panose="020B0604030504040204" pitchFamily="34" charset="-120"/>
              <a:ea typeface="微軟正黑體" panose="020B0604030504040204" pitchFamily="34" charset="-120"/>
            </a:endParaRPr>
          </a:p>
        </p:txBody>
      </p:sp>
      <p:cxnSp>
        <p:nvCxnSpPr>
          <p:cNvPr id="8" name="直線接點 7"/>
          <p:cNvCxnSpPr/>
          <p:nvPr/>
        </p:nvCxnSpPr>
        <p:spPr>
          <a:xfrm>
            <a:off x="3570538" y="768210"/>
            <a:ext cx="3600000" cy="0"/>
          </a:xfrm>
          <a:prstGeom prst="line">
            <a:avLst/>
          </a:prstGeom>
          <a:ln>
            <a:solidFill>
              <a:srgbClr val="FFC000"/>
            </a:solidFill>
            <a:tailEnd type="oval"/>
          </a:ln>
        </p:spPr>
        <p:style>
          <a:lnRef idx="1">
            <a:schemeClr val="accent1"/>
          </a:lnRef>
          <a:fillRef idx="0">
            <a:schemeClr val="accent1"/>
          </a:fillRef>
          <a:effectRef idx="0">
            <a:schemeClr val="accent1"/>
          </a:effectRef>
          <a:fontRef idx="minor">
            <a:schemeClr val="tx1"/>
          </a:fontRef>
        </p:style>
      </p:cxnSp>
      <p:sp>
        <p:nvSpPr>
          <p:cNvPr id="9" name="標題 1">
            <a:extLst>
              <a:ext uri="{FF2B5EF4-FFF2-40B4-BE49-F238E27FC236}">
                <a16:creationId xmlns:a16="http://schemas.microsoft.com/office/drawing/2014/main" id="{AF7F38BD-2E5C-4EFF-83E7-BC1790A68B90}"/>
              </a:ext>
            </a:extLst>
          </p:cNvPr>
          <p:cNvSpPr txBox="1">
            <a:spLocks/>
          </p:cNvSpPr>
          <p:nvPr/>
        </p:nvSpPr>
        <p:spPr>
          <a:xfrm>
            <a:off x="1775520" y="260648"/>
            <a:ext cx="1800000" cy="61983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dist">
              <a:defRPr/>
            </a:pPr>
            <a:r>
              <a:rPr lang="zh-TW" altLang="en-US" sz="2400" b="1" dirty="0">
                <a:solidFill>
                  <a:srgbClr val="002060"/>
                </a:solidFill>
                <a:latin typeface="微軟正黑體" panose="020B0604030504040204" pitchFamily="34" charset="-120"/>
                <a:ea typeface="微軟正黑體" panose="020B0604030504040204" pitchFamily="34" charset="-120"/>
                <a:cs typeface="Times New Roman" pitchFamily="18" charset="0"/>
              </a:rPr>
              <a:t>產學小聯盟</a:t>
            </a:r>
          </a:p>
        </p:txBody>
      </p:sp>
      <p:sp>
        <p:nvSpPr>
          <p:cNvPr id="10" name="標題 1">
            <a:extLst>
              <a:ext uri="{FF2B5EF4-FFF2-40B4-BE49-F238E27FC236}">
                <a16:creationId xmlns:a16="http://schemas.microsoft.com/office/drawing/2014/main" id="{AF7F38BD-2E5C-4EFF-83E7-BC1790A68B90}"/>
              </a:ext>
            </a:extLst>
          </p:cNvPr>
          <p:cNvSpPr txBox="1">
            <a:spLocks/>
          </p:cNvSpPr>
          <p:nvPr/>
        </p:nvSpPr>
        <p:spPr>
          <a:xfrm>
            <a:off x="1775520" y="652428"/>
            <a:ext cx="1800000" cy="61983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dist">
              <a:defRPr/>
            </a:pPr>
            <a:r>
              <a:rPr lang="zh-TW" altLang="en-US" sz="2400" b="1" dirty="0">
                <a:solidFill>
                  <a:srgbClr val="002060"/>
                </a:solidFill>
                <a:latin typeface="微軟正黑體" panose="020B0604030504040204" pitchFamily="34" charset="-120"/>
                <a:ea typeface="微軟正黑體" panose="020B0604030504040204" pitchFamily="34" charset="-120"/>
                <a:cs typeface="Times New Roman" pitchFamily="18" charset="0"/>
              </a:rPr>
              <a:t>實績案例</a:t>
            </a:r>
          </a:p>
        </p:txBody>
      </p:sp>
      <p:cxnSp>
        <p:nvCxnSpPr>
          <p:cNvPr id="11" name="直線接點 10"/>
          <p:cNvCxnSpPr/>
          <p:nvPr/>
        </p:nvCxnSpPr>
        <p:spPr>
          <a:xfrm>
            <a:off x="3575520" y="410380"/>
            <a:ext cx="0" cy="723275"/>
          </a:xfrm>
          <a:prstGeom prst="line">
            <a:avLst/>
          </a:prstGeom>
          <a:ln w="9525">
            <a:solidFill>
              <a:srgbClr val="FFC000"/>
            </a:solidFill>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1775520" y="1535010"/>
            <a:ext cx="3775393" cy="523220"/>
          </a:xfrm>
          <a:prstGeom prst="rect">
            <a:avLst/>
          </a:prstGeom>
        </p:spPr>
        <p:txBody>
          <a:bodyPr wrap="none">
            <a:spAutoFit/>
          </a:bodyPr>
          <a:lstStyle/>
          <a:p>
            <a:pPr>
              <a:defRPr/>
            </a:pPr>
            <a:r>
              <a:rPr lang="zh-TW" altLang="en-US" sz="2800" b="1" kern="0" dirty="0">
                <a:solidFill>
                  <a:srgbClr val="7030A0"/>
                </a:solidFill>
                <a:latin typeface="微軟正黑體"/>
                <a:ea typeface="微軟正黑體"/>
              </a:rPr>
              <a:t>聯盟輔導廠商實績案例</a:t>
            </a:r>
          </a:p>
        </p:txBody>
      </p:sp>
      <p:grpSp>
        <p:nvGrpSpPr>
          <p:cNvPr id="28" name="群組 27"/>
          <p:cNvGrpSpPr/>
          <p:nvPr/>
        </p:nvGrpSpPr>
        <p:grpSpPr>
          <a:xfrm>
            <a:off x="1890707" y="1992073"/>
            <a:ext cx="3600400" cy="67667"/>
            <a:chOff x="643384" y="4149080"/>
            <a:chExt cx="2171132" cy="36000"/>
          </a:xfrm>
        </p:grpSpPr>
        <p:sp>
          <p:nvSpPr>
            <p:cNvPr id="23" name="Rectangle 6"/>
            <p:cNvSpPr/>
            <p:nvPr/>
          </p:nvSpPr>
          <p:spPr>
            <a:xfrm>
              <a:off x="643384" y="4149080"/>
              <a:ext cx="517736" cy="36000"/>
            </a:xfrm>
            <a:prstGeom prst="rect">
              <a:avLst/>
            </a:prstGeom>
            <a:solidFill>
              <a:sysClr val="windowText" lastClr="000000">
                <a:lumMod val="65000"/>
                <a:lumOff val="35000"/>
              </a:sysClr>
            </a:solidFill>
            <a:ln w="12700" cap="flat" cmpd="sng" algn="ctr">
              <a:no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24" name="Rectangle 7"/>
            <p:cNvSpPr/>
            <p:nvPr/>
          </p:nvSpPr>
          <p:spPr>
            <a:xfrm>
              <a:off x="1194516" y="4149080"/>
              <a:ext cx="517736" cy="36000"/>
            </a:xfrm>
            <a:prstGeom prst="rect">
              <a:avLst/>
            </a:prstGeom>
            <a:solidFill>
              <a:srgbClr val="FFC000"/>
            </a:solidFill>
            <a:ln w="12700" cap="flat" cmpd="sng" algn="ctr">
              <a:no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25" name="Rectangle 8"/>
            <p:cNvSpPr/>
            <p:nvPr/>
          </p:nvSpPr>
          <p:spPr>
            <a:xfrm>
              <a:off x="1745648" y="4149080"/>
              <a:ext cx="517736" cy="36000"/>
            </a:xfrm>
            <a:prstGeom prst="rect">
              <a:avLst/>
            </a:prstGeom>
            <a:solidFill>
              <a:sysClr val="windowText" lastClr="000000">
                <a:lumMod val="65000"/>
                <a:lumOff val="35000"/>
              </a:sysClr>
            </a:solidFill>
            <a:ln w="12700" cap="flat" cmpd="sng" algn="ctr">
              <a:no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27" name="Rectangle 7"/>
            <p:cNvSpPr/>
            <p:nvPr/>
          </p:nvSpPr>
          <p:spPr>
            <a:xfrm>
              <a:off x="2296780" y="4149080"/>
              <a:ext cx="517736" cy="36000"/>
            </a:xfrm>
            <a:prstGeom prst="rect">
              <a:avLst/>
            </a:prstGeom>
            <a:solidFill>
              <a:srgbClr val="FFC000"/>
            </a:solidFill>
            <a:ln w="12700" cap="flat" cmpd="sng" algn="ctr">
              <a:no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grpSp>
      <p:sp>
        <p:nvSpPr>
          <p:cNvPr id="31" name="矩形 30"/>
          <p:cNvSpPr/>
          <p:nvPr/>
        </p:nvSpPr>
        <p:spPr>
          <a:xfrm>
            <a:off x="1487488" y="2408315"/>
            <a:ext cx="8630096" cy="3416320"/>
          </a:xfrm>
          <a:prstGeom prst="rect">
            <a:avLst/>
          </a:prstGeom>
        </p:spPr>
        <p:txBody>
          <a:bodyPr wrap="square">
            <a:spAutoFit/>
          </a:bodyPr>
          <a:lstStyle/>
          <a:p>
            <a:pPr marL="285750" indent="-285750" algn="just">
              <a:buFont typeface="Wingdings" panose="05000000000000000000" pitchFamily="2" charset="2"/>
              <a:buChar char="p"/>
            </a:pPr>
            <a:r>
              <a:rPr lang="zh-TW" altLang="en-US" sz="2400" dirty="0">
                <a:solidFill>
                  <a:srgbClr val="000000"/>
                </a:solidFill>
                <a:latin typeface="微軟正黑體" panose="020B0604030504040204" pitchFamily="34" charset="-120"/>
                <a:ea typeface="微軟正黑體" panose="020B0604030504040204" pitchFamily="34" charset="-120"/>
              </a:rPr>
              <a:t>聯盟協助會員廠商</a:t>
            </a:r>
            <a:r>
              <a:rPr lang="zh-TW" altLang="en-US" sz="2400" dirty="0">
                <a:solidFill>
                  <a:srgbClr val="0070C0"/>
                </a:solidFill>
                <a:latin typeface="微軟正黑體" panose="020B0604030504040204" pitchFamily="34" charset="-120"/>
                <a:ea typeface="微軟正黑體" panose="020B0604030504040204" pitchFamily="34" charset="-120"/>
              </a:rPr>
              <a:t>台耀化學股份有限公司</a:t>
            </a:r>
            <a:r>
              <a:rPr lang="zh-TW" altLang="en-US" sz="2400" dirty="0">
                <a:solidFill>
                  <a:srgbClr val="000000"/>
                </a:solidFill>
                <a:latin typeface="微軟正黑體" panose="020B0604030504040204" pitchFamily="34" charset="-120"/>
                <a:ea typeface="微軟正黑體" panose="020B0604030504040204" pitchFamily="34" charset="-120"/>
              </a:rPr>
              <a:t>在</a:t>
            </a:r>
            <a:r>
              <a:rPr lang="zh-TW" altLang="en-US" sz="2400" dirty="0">
                <a:solidFill>
                  <a:srgbClr val="0070C0"/>
                </a:solidFill>
                <a:latin typeface="微軟正黑體" panose="020B0604030504040204" pitchFamily="34" charset="-120"/>
                <a:ea typeface="微軟正黑體" panose="020B0604030504040204" pitchFamily="34" charset="-120"/>
              </a:rPr>
              <a:t>原料藥製劑研發</a:t>
            </a:r>
            <a:r>
              <a:rPr lang="zh-TW" altLang="en-US" sz="2400" dirty="0">
                <a:solidFill>
                  <a:srgbClr val="000000"/>
                </a:solidFill>
                <a:latin typeface="微軟正黑體" panose="020B0604030504040204" pitchFamily="34" charset="-120"/>
                <a:ea typeface="微軟正黑體" panose="020B0604030504040204" pitchFamily="34" charset="-120"/>
              </a:rPr>
              <a:t>過程中，檢測成品和製程中間體之不純物，並進行結構分析，在核心設施服務及經驗豐富的教授指導下，有效率將不純物的化學結構完成解析，</a:t>
            </a:r>
            <a:r>
              <a:rPr lang="zh-TW" altLang="en-US" sz="2400" dirty="0">
                <a:solidFill>
                  <a:srgbClr val="0000FF"/>
                </a:solidFill>
                <a:latin typeface="微軟正黑體" panose="020B0604030504040204" pitchFamily="34" charset="-120"/>
                <a:ea typeface="微軟正黑體" panose="020B0604030504040204" pitchFamily="34" charset="-120"/>
              </a:rPr>
              <a:t>幫助公司抓出製程的缺失。強化</a:t>
            </a:r>
            <a:r>
              <a:rPr lang="en-US" altLang="zh-TW" sz="2400" dirty="0">
                <a:solidFill>
                  <a:srgbClr val="0000FF"/>
                </a:solidFill>
                <a:latin typeface="微軟正黑體" panose="020B0604030504040204" pitchFamily="34" charset="-120"/>
                <a:ea typeface="微軟正黑體" panose="020B0604030504040204" pitchFamily="34" charset="-120"/>
              </a:rPr>
              <a:t>Chemistry, Manufacturing, and Controls</a:t>
            </a:r>
            <a:r>
              <a:rPr lang="zh-TW" altLang="en-US" sz="2400" dirty="0">
                <a:solidFill>
                  <a:srgbClr val="0000FF"/>
                </a:solidFill>
                <a:latin typeface="微軟正黑體" panose="020B0604030504040204" pitchFamily="34" charset="-120"/>
                <a:ea typeface="微軟正黑體" panose="020B0604030504040204" pitchFamily="34" charset="-120"/>
              </a:rPr>
              <a:t>控管的能力</a:t>
            </a:r>
            <a:r>
              <a:rPr lang="zh-TW" altLang="en-US" sz="2400" dirty="0">
                <a:solidFill>
                  <a:srgbClr val="000000"/>
                </a:solidFill>
                <a:latin typeface="微軟正黑體" panose="020B0604030504040204" pitchFamily="34" charset="-120"/>
                <a:ea typeface="微軟正黑體" panose="020B0604030504040204" pitchFamily="34" charset="-120"/>
              </a:rPr>
              <a:t>。減少公司在成品之不純物之收集和結構鑑定所花的人力、時間和金錢，使得產品更佳完善，順利可以達成客戶的要求。</a:t>
            </a:r>
            <a:r>
              <a:rPr lang="zh-TW" altLang="en-US" sz="2400" b="1" dirty="0">
                <a:solidFill>
                  <a:srgbClr val="0000FF"/>
                </a:solidFill>
                <a:latin typeface="微軟正黑體" panose="020B0604030504040204" pitchFamily="34" charset="-120"/>
                <a:ea typeface="微軟正黑體" panose="020B0604030504040204" pitchFamily="34" charset="-120"/>
              </a:rPr>
              <a:t>提升公司研發能量，縮短研發之時間成本，促使案件順利申請藥証、許可證</a:t>
            </a:r>
            <a:r>
              <a:rPr lang="zh-TW" altLang="en-US" sz="2400" dirty="0">
                <a:solidFill>
                  <a:srgbClr val="000000"/>
                </a:solidFill>
                <a:latin typeface="微軟正黑體" panose="020B0604030504040204" pitchFamily="34" charset="-120"/>
                <a:ea typeface="微軟正黑體" panose="020B0604030504040204" pitchFamily="34" charset="-120"/>
              </a:rPr>
              <a:t>。</a:t>
            </a:r>
            <a:endParaRPr lang="zh-TW" altLang="en-US" sz="2400" kern="0" dirty="0">
              <a:solidFill>
                <a:schemeClr val="tx2">
                  <a:lumMod val="75000"/>
                </a:schemeClr>
              </a:solidFill>
              <a:latin typeface="微軟正黑體" pitchFamily="34" charset="-120"/>
              <a:ea typeface="微軟正黑體" pitchFamily="34" charset="-120"/>
            </a:endParaRPr>
          </a:p>
        </p:txBody>
      </p:sp>
      <p:pic>
        <p:nvPicPr>
          <p:cNvPr id="3074" name="Picture 2" descr="TRPMA 台灣研發型生技新藥發展協會">
            <a:extLst>
              <a:ext uri="{FF2B5EF4-FFF2-40B4-BE49-F238E27FC236}">
                <a16:creationId xmlns:a16="http://schemas.microsoft.com/office/drawing/2014/main" id="{DDB078F8-BB89-42CF-98ED-BCB6FC4FD7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6201" y="1065661"/>
            <a:ext cx="2160240" cy="134634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52424932"/>
      </p:ext>
    </p:extLst>
  </p:cSld>
  <p:clrMapOvr>
    <a:masterClrMapping/>
  </p:clrMapOvr>
  <mc:AlternateContent xmlns:mc="http://schemas.openxmlformats.org/markup-compatibility/2006" xmlns:p14="http://schemas.microsoft.com/office/powerpoint/2010/main">
    <mc:Choice Requires="p14">
      <p:transition spd="slow" p14:dur="2000" advClick="0" advTm="3800">
        <p:cut/>
      </p:transition>
    </mc:Choice>
    <mc:Fallback xmlns="">
      <p:transition spd="slow" advClick="0" advTm="3800">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10514011" y="5883275"/>
            <a:ext cx="764215" cy="365125"/>
          </a:xfrm>
        </p:spPr>
        <p:txBody>
          <a:bodyPr/>
          <a:lstStyle/>
          <a:p>
            <a:fld id="{94EA3141-04E8-4711-97A2-A80487F019FD}" type="slidenum">
              <a:rPr lang="zh-TW" altLang="en-US" smtClean="0">
                <a:solidFill>
                  <a:prstClr val="black">
                    <a:tint val="75000"/>
                  </a:prstClr>
                </a:solidFill>
              </a:rPr>
              <a:pPr/>
              <a:t>12</a:t>
            </a:fld>
            <a:endParaRPr lang="zh-TW" altLang="en-US">
              <a:solidFill>
                <a:prstClr val="black">
                  <a:tint val="75000"/>
                </a:prstClr>
              </a:solidFill>
            </a:endParaRPr>
          </a:p>
        </p:txBody>
      </p:sp>
      <p:sp>
        <p:nvSpPr>
          <p:cNvPr id="3" name="矩形 2"/>
          <p:cNvSpPr/>
          <p:nvPr/>
        </p:nvSpPr>
        <p:spPr>
          <a:xfrm>
            <a:off x="3579539" y="375796"/>
            <a:ext cx="5235729" cy="1169551"/>
          </a:xfrm>
          <a:prstGeom prst="rect">
            <a:avLst/>
          </a:prstGeom>
        </p:spPr>
        <p:txBody>
          <a:bodyPr wrap="none">
            <a:spAutoFit/>
          </a:bodyPr>
          <a:lstStyle/>
          <a:p>
            <a:pPr>
              <a:spcAft>
                <a:spcPts val="600"/>
              </a:spcAft>
            </a:pPr>
            <a:r>
              <a:rPr lang="zh-TW" altLang="en-US" sz="2000" b="1" dirty="0">
                <a:solidFill>
                  <a:schemeClr val="accent6">
                    <a:lumMod val="50000"/>
                  </a:schemeClr>
                </a:solidFill>
                <a:latin typeface="微軟正黑體" panose="020B0604030504040204" pitchFamily="34" charset="-120"/>
                <a:ea typeface="微軟正黑體" panose="020B0604030504040204" pitchFamily="34" charset="-120"/>
              </a:rPr>
              <a:t>藥物不純物</a:t>
            </a:r>
            <a:r>
              <a:rPr lang="en-US" altLang="zh-TW" sz="2000" b="1" dirty="0">
                <a:solidFill>
                  <a:schemeClr val="accent6">
                    <a:lumMod val="50000"/>
                  </a:schemeClr>
                </a:solidFill>
                <a:latin typeface="微軟正黑體" panose="020B0604030504040204" pitchFamily="34" charset="-120"/>
                <a:ea typeface="微軟正黑體" panose="020B0604030504040204" pitchFamily="34" charset="-120"/>
              </a:rPr>
              <a:t>/</a:t>
            </a:r>
            <a:r>
              <a:rPr lang="zh-TW" altLang="en-US" sz="2000" b="1" dirty="0">
                <a:solidFill>
                  <a:schemeClr val="accent6">
                    <a:lumMod val="50000"/>
                  </a:schemeClr>
                </a:solidFill>
                <a:latin typeface="微軟正黑體" panose="020B0604030504040204" pitchFamily="34" charset="-120"/>
                <a:ea typeface="微軟正黑體" panose="020B0604030504040204" pitchFamily="34" charset="-120"/>
              </a:rPr>
              <a:t>代謝暨中草藥成分結構鑑定</a:t>
            </a:r>
            <a:endParaRPr lang="en-US" altLang="zh-TW" sz="2000" b="1" dirty="0">
              <a:solidFill>
                <a:schemeClr val="accent6">
                  <a:lumMod val="50000"/>
                </a:schemeClr>
              </a:solidFill>
              <a:latin typeface="微軟正黑體" panose="020B0604030504040204" pitchFamily="34" charset="-120"/>
              <a:ea typeface="微軟正黑體" panose="020B0604030504040204" pitchFamily="34" charset="-120"/>
            </a:endParaRPr>
          </a:p>
          <a:p>
            <a:pPr>
              <a:spcAft>
                <a:spcPts val="600"/>
              </a:spcAft>
            </a:pPr>
            <a:r>
              <a:rPr lang="zh-TW" altLang="en-US" sz="2000" b="1" dirty="0">
                <a:solidFill>
                  <a:srgbClr val="0070C0"/>
                </a:solidFill>
                <a:latin typeface="微軟正黑體" panose="020B0604030504040204" pitchFamily="34" charset="-120"/>
                <a:ea typeface="微軟正黑體" panose="020B0604030504040204" pitchFamily="34" charset="-120"/>
              </a:rPr>
              <a:t>國立臺灣大學醫學院藥學系暨研究所</a:t>
            </a:r>
            <a:r>
              <a:rPr lang="en-US" altLang="zh-TW" sz="2000" b="1" dirty="0">
                <a:solidFill>
                  <a:srgbClr val="0070C0"/>
                </a:solidFill>
                <a:latin typeface="微軟正黑體" panose="020B0604030504040204" pitchFamily="34" charset="-120"/>
                <a:ea typeface="微軟正黑體" panose="020B0604030504040204" pitchFamily="34" charset="-120"/>
              </a:rPr>
              <a:t>/</a:t>
            </a:r>
            <a:r>
              <a:rPr lang="zh-TW" altLang="en-US" sz="2000" b="1" dirty="0">
                <a:solidFill>
                  <a:srgbClr val="0070C0"/>
                </a:solidFill>
                <a:latin typeface="微軟正黑體" panose="020B0604030504040204" pitchFamily="34" charset="-120"/>
                <a:ea typeface="微軟正黑體" panose="020B0604030504040204" pitchFamily="34" charset="-120"/>
              </a:rPr>
              <a:t> </a:t>
            </a:r>
            <a:r>
              <a:rPr lang="zh-TW" altLang="en-US" sz="2000" b="1" dirty="0">
                <a:solidFill>
                  <a:srgbClr val="0070C0"/>
                </a:solidFill>
                <a:latin typeface="新細明體" pitchFamily="18" charset="-120"/>
                <a:ea typeface="新細明體" pitchFamily="18" charset="-120"/>
              </a:rPr>
              <a:t>梁碧惠</a:t>
            </a:r>
          </a:p>
          <a:p>
            <a:pPr>
              <a:spcAft>
                <a:spcPts val="600"/>
              </a:spcAft>
            </a:pPr>
            <a:endParaRPr lang="zh-TW" altLang="en-US" sz="2000" b="1" dirty="0">
              <a:solidFill>
                <a:srgbClr val="0070C0"/>
              </a:solidFill>
              <a:latin typeface="微軟正黑體" panose="020B0604030504040204" pitchFamily="34" charset="-120"/>
              <a:ea typeface="微軟正黑體" panose="020B0604030504040204" pitchFamily="34" charset="-120"/>
            </a:endParaRPr>
          </a:p>
        </p:txBody>
      </p:sp>
      <p:cxnSp>
        <p:nvCxnSpPr>
          <p:cNvPr id="8" name="直線接點 7"/>
          <p:cNvCxnSpPr/>
          <p:nvPr/>
        </p:nvCxnSpPr>
        <p:spPr>
          <a:xfrm>
            <a:off x="3570538" y="768210"/>
            <a:ext cx="3600000" cy="0"/>
          </a:xfrm>
          <a:prstGeom prst="line">
            <a:avLst/>
          </a:prstGeom>
          <a:ln>
            <a:solidFill>
              <a:srgbClr val="FFC000"/>
            </a:solidFill>
            <a:tailEnd type="oval"/>
          </a:ln>
        </p:spPr>
        <p:style>
          <a:lnRef idx="1">
            <a:schemeClr val="accent1"/>
          </a:lnRef>
          <a:fillRef idx="0">
            <a:schemeClr val="accent1"/>
          </a:fillRef>
          <a:effectRef idx="0">
            <a:schemeClr val="accent1"/>
          </a:effectRef>
          <a:fontRef idx="minor">
            <a:schemeClr val="tx1"/>
          </a:fontRef>
        </p:style>
      </p:cxnSp>
      <p:sp>
        <p:nvSpPr>
          <p:cNvPr id="9" name="標題 1">
            <a:extLst>
              <a:ext uri="{FF2B5EF4-FFF2-40B4-BE49-F238E27FC236}">
                <a16:creationId xmlns:a16="http://schemas.microsoft.com/office/drawing/2014/main" id="{AF7F38BD-2E5C-4EFF-83E7-BC1790A68B90}"/>
              </a:ext>
            </a:extLst>
          </p:cNvPr>
          <p:cNvSpPr txBox="1">
            <a:spLocks/>
          </p:cNvSpPr>
          <p:nvPr/>
        </p:nvSpPr>
        <p:spPr>
          <a:xfrm>
            <a:off x="1775520" y="260648"/>
            <a:ext cx="1800000" cy="61983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dist">
              <a:defRPr/>
            </a:pPr>
            <a:r>
              <a:rPr lang="zh-TW" altLang="en-US" sz="2400" b="1" dirty="0">
                <a:solidFill>
                  <a:srgbClr val="002060"/>
                </a:solidFill>
                <a:latin typeface="微軟正黑體" panose="020B0604030504040204" pitchFamily="34" charset="-120"/>
                <a:ea typeface="微軟正黑體" panose="020B0604030504040204" pitchFamily="34" charset="-120"/>
                <a:cs typeface="Times New Roman" pitchFamily="18" charset="0"/>
              </a:rPr>
              <a:t>產學小聯盟</a:t>
            </a:r>
          </a:p>
        </p:txBody>
      </p:sp>
      <p:sp>
        <p:nvSpPr>
          <p:cNvPr id="10" name="標題 1">
            <a:extLst>
              <a:ext uri="{FF2B5EF4-FFF2-40B4-BE49-F238E27FC236}">
                <a16:creationId xmlns:a16="http://schemas.microsoft.com/office/drawing/2014/main" id="{AF7F38BD-2E5C-4EFF-83E7-BC1790A68B90}"/>
              </a:ext>
            </a:extLst>
          </p:cNvPr>
          <p:cNvSpPr txBox="1">
            <a:spLocks/>
          </p:cNvSpPr>
          <p:nvPr/>
        </p:nvSpPr>
        <p:spPr>
          <a:xfrm>
            <a:off x="1775520" y="652428"/>
            <a:ext cx="1800000" cy="61983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dist">
              <a:defRPr/>
            </a:pPr>
            <a:r>
              <a:rPr lang="zh-TW" altLang="en-US" sz="2400" b="1" dirty="0">
                <a:solidFill>
                  <a:srgbClr val="002060"/>
                </a:solidFill>
                <a:latin typeface="微軟正黑體" panose="020B0604030504040204" pitchFamily="34" charset="-120"/>
                <a:ea typeface="微軟正黑體" panose="020B0604030504040204" pitchFamily="34" charset="-120"/>
                <a:cs typeface="Times New Roman" pitchFamily="18" charset="0"/>
              </a:rPr>
              <a:t>實績案例</a:t>
            </a:r>
          </a:p>
        </p:txBody>
      </p:sp>
      <p:cxnSp>
        <p:nvCxnSpPr>
          <p:cNvPr id="11" name="直線接點 10"/>
          <p:cNvCxnSpPr/>
          <p:nvPr/>
        </p:nvCxnSpPr>
        <p:spPr>
          <a:xfrm>
            <a:off x="3575520" y="410380"/>
            <a:ext cx="0" cy="723275"/>
          </a:xfrm>
          <a:prstGeom prst="line">
            <a:avLst/>
          </a:prstGeom>
          <a:ln w="9525">
            <a:solidFill>
              <a:srgbClr val="FFC000"/>
            </a:solidFill>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1775520" y="1535010"/>
            <a:ext cx="3775393" cy="523220"/>
          </a:xfrm>
          <a:prstGeom prst="rect">
            <a:avLst/>
          </a:prstGeom>
        </p:spPr>
        <p:txBody>
          <a:bodyPr wrap="none">
            <a:spAutoFit/>
          </a:bodyPr>
          <a:lstStyle/>
          <a:p>
            <a:pPr>
              <a:defRPr/>
            </a:pPr>
            <a:r>
              <a:rPr lang="zh-TW" altLang="en-US" sz="2800" b="1" kern="0" dirty="0">
                <a:solidFill>
                  <a:srgbClr val="7030A0"/>
                </a:solidFill>
                <a:latin typeface="微軟正黑體"/>
                <a:ea typeface="微軟正黑體"/>
              </a:rPr>
              <a:t>聯盟輔導廠商實績案例</a:t>
            </a:r>
          </a:p>
        </p:txBody>
      </p:sp>
      <p:grpSp>
        <p:nvGrpSpPr>
          <p:cNvPr id="28" name="群組 27"/>
          <p:cNvGrpSpPr/>
          <p:nvPr/>
        </p:nvGrpSpPr>
        <p:grpSpPr>
          <a:xfrm>
            <a:off x="1890707" y="1992073"/>
            <a:ext cx="3600400" cy="67667"/>
            <a:chOff x="643384" y="4149080"/>
            <a:chExt cx="2171132" cy="36000"/>
          </a:xfrm>
        </p:grpSpPr>
        <p:sp>
          <p:nvSpPr>
            <p:cNvPr id="23" name="Rectangle 6"/>
            <p:cNvSpPr/>
            <p:nvPr/>
          </p:nvSpPr>
          <p:spPr>
            <a:xfrm>
              <a:off x="643384" y="4149080"/>
              <a:ext cx="517736" cy="36000"/>
            </a:xfrm>
            <a:prstGeom prst="rect">
              <a:avLst/>
            </a:prstGeom>
            <a:solidFill>
              <a:sysClr val="windowText" lastClr="000000">
                <a:lumMod val="65000"/>
                <a:lumOff val="35000"/>
              </a:sysClr>
            </a:solidFill>
            <a:ln w="12700" cap="flat" cmpd="sng" algn="ctr">
              <a:no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24" name="Rectangle 7"/>
            <p:cNvSpPr/>
            <p:nvPr/>
          </p:nvSpPr>
          <p:spPr>
            <a:xfrm>
              <a:off x="1194516" y="4149080"/>
              <a:ext cx="517736" cy="36000"/>
            </a:xfrm>
            <a:prstGeom prst="rect">
              <a:avLst/>
            </a:prstGeom>
            <a:solidFill>
              <a:srgbClr val="FFC000"/>
            </a:solidFill>
            <a:ln w="12700" cap="flat" cmpd="sng" algn="ctr">
              <a:no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25" name="Rectangle 8"/>
            <p:cNvSpPr/>
            <p:nvPr/>
          </p:nvSpPr>
          <p:spPr>
            <a:xfrm>
              <a:off x="1745648" y="4149080"/>
              <a:ext cx="517736" cy="36000"/>
            </a:xfrm>
            <a:prstGeom prst="rect">
              <a:avLst/>
            </a:prstGeom>
            <a:solidFill>
              <a:sysClr val="windowText" lastClr="000000">
                <a:lumMod val="65000"/>
                <a:lumOff val="35000"/>
              </a:sysClr>
            </a:solidFill>
            <a:ln w="12700" cap="flat" cmpd="sng" algn="ctr">
              <a:no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27" name="Rectangle 7"/>
            <p:cNvSpPr/>
            <p:nvPr/>
          </p:nvSpPr>
          <p:spPr>
            <a:xfrm>
              <a:off x="2296780" y="4149080"/>
              <a:ext cx="517736" cy="36000"/>
            </a:xfrm>
            <a:prstGeom prst="rect">
              <a:avLst/>
            </a:prstGeom>
            <a:solidFill>
              <a:srgbClr val="FFC000"/>
            </a:solidFill>
            <a:ln w="12700" cap="flat" cmpd="sng" algn="ctr">
              <a:no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grpSp>
      <p:pic>
        <p:nvPicPr>
          <p:cNvPr id="16" name="Picture 2" descr="安成生物科技">
            <a:extLst>
              <a:ext uri="{FF2B5EF4-FFF2-40B4-BE49-F238E27FC236}">
                <a16:creationId xmlns:a16="http://schemas.microsoft.com/office/drawing/2014/main" id="{A6DCAF5E-01E5-431B-9642-D1241C3C1F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7231" y="1085171"/>
            <a:ext cx="4857750" cy="942975"/>
          </a:xfrm>
          <a:prstGeom prst="rect">
            <a:avLst/>
          </a:prstGeom>
          <a:noFill/>
          <a:extLst>
            <a:ext uri="{909E8E84-426E-40DD-AFC4-6F175D3DCCD1}">
              <a14:hiddenFill xmlns:a14="http://schemas.microsoft.com/office/drawing/2010/main">
                <a:solidFill>
                  <a:srgbClr val="FFFFFF"/>
                </a:solidFill>
              </a14:hiddenFill>
            </a:ext>
          </a:extLst>
        </p:spPr>
      </p:pic>
      <p:sp>
        <p:nvSpPr>
          <p:cNvPr id="17" name="矩形 16">
            <a:extLst>
              <a:ext uri="{FF2B5EF4-FFF2-40B4-BE49-F238E27FC236}">
                <a16:creationId xmlns:a16="http://schemas.microsoft.com/office/drawing/2014/main" id="{F895EFAA-E37F-4FF7-818D-FB5AD027D165}"/>
              </a:ext>
            </a:extLst>
          </p:cNvPr>
          <p:cNvSpPr/>
          <p:nvPr/>
        </p:nvSpPr>
        <p:spPr>
          <a:xfrm>
            <a:off x="1631504" y="2242857"/>
            <a:ext cx="8630096" cy="2677656"/>
          </a:xfrm>
          <a:prstGeom prst="rect">
            <a:avLst/>
          </a:prstGeom>
        </p:spPr>
        <p:txBody>
          <a:bodyPr wrap="square">
            <a:spAutoFit/>
          </a:bodyPr>
          <a:lstStyle/>
          <a:p>
            <a:pPr marL="285750" indent="-285750" algn="just">
              <a:buFont typeface="Wingdings" panose="05000000000000000000" pitchFamily="2" charset="2"/>
              <a:buChar char="p"/>
            </a:pPr>
            <a:r>
              <a:rPr lang="zh-TW" altLang="en-US" sz="2400" dirty="0">
                <a:latin typeface="微軟正黑體" pitchFamily="34" charset="-120"/>
                <a:ea typeface="微軟正黑體" pitchFamily="34" charset="-120"/>
              </a:rPr>
              <a:t>聯盟協助會員廠商</a:t>
            </a:r>
            <a:r>
              <a:rPr lang="zh-TW" altLang="en-US" sz="2400" dirty="0">
                <a:solidFill>
                  <a:srgbClr val="0070C0"/>
                </a:solidFill>
                <a:latin typeface="微軟正黑體" panose="020B0604030504040204" pitchFamily="34" charset="-120"/>
                <a:ea typeface="微軟正黑體" panose="020B0604030504040204" pitchFamily="34" charset="-120"/>
              </a:rPr>
              <a:t>安成國際藥業股份有限公司</a:t>
            </a:r>
            <a:r>
              <a:rPr lang="zh-TW" altLang="en-US" sz="2400" dirty="0">
                <a:latin typeface="微軟正黑體" panose="020B0604030504040204" pitchFamily="34" charset="-120"/>
                <a:ea typeface="微軟正黑體" panose="020B0604030504040204" pitchFamily="34" charset="-120"/>
              </a:rPr>
              <a:t>在</a:t>
            </a:r>
            <a:r>
              <a:rPr lang="zh-TW" altLang="en-US" sz="2400" dirty="0">
                <a:solidFill>
                  <a:srgbClr val="0070C0"/>
                </a:solidFill>
                <a:latin typeface="微軟正黑體" panose="020B0604030504040204" pitchFamily="34" charset="-120"/>
                <a:ea typeface="微軟正黑體" panose="020B0604030504040204" pitchFamily="34" charset="-120"/>
              </a:rPr>
              <a:t>學名藥製劑</a:t>
            </a:r>
            <a:r>
              <a:rPr lang="zh-TW" altLang="en-US" sz="2400" dirty="0">
                <a:latin typeface="微軟正黑體" panose="020B0604030504040204" pitchFamily="34" charset="-120"/>
                <a:ea typeface="微軟正黑體" panose="020B0604030504040204" pitchFamily="34" charset="-120"/>
              </a:rPr>
              <a:t>研發過程中，長期安定性追蹤各種不純物的變化，針對</a:t>
            </a:r>
            <a:r>
              <a:rPr lang="zh-TW" altLang="en-US" sz="2400" dirty="0">
                <a:solidFill>
                  <a:srgbClr val="0070C0"/>
                </a:solidFill>
                <a:latin typeface="微軟正黑體" panose="020B0604030504040204" pitchFamily="34" charset="-120"/>
                <a:ea typeface="微軟正黑體" panose="020B0604030504040204" pitchFamily="34" charset="-120"/>
              </a:rPr>
              <a:t>數個極少量未知結構的不純物進行研究，在</a:t>
            </a:r>
            <a:r>
              <a:rPr lang="zh-TW" altLang="en-US" sz="2400" dirty="0">
                <a:latin typeface="微軟正黑體" panose="020B0604030504040204" pitchFamily="34" charset="-120"/>
                <a:ea typeface="微軟正黑體" panose="020B0604030504040204" pitchFamily="34" charset="-120"/>
              </a:rPr>
              <a:t>核心設施服務及</a:t>
            </a:r>
            <a:r>
              <a:rPr lang="zh-TW" altLang="en-US" sz="2400" kern="0" dirty="0">
                <a:latin typeface="微軟正黑體" pitchFamily="34" charset="-120"/>
                <a:ea typeface="微軟正黑體" pitchFamily="34" charset="-120"/>
              </a:rPr>
              <a:t>經驗豐富的教授指導下，有效率將不純物的化學結構完成解析，</a:t>
            </a:r>
            <a:r>
              <a:rPr lang="zh-TW" altLang="en-US" sz="2400" kern="0" dirty="0">
                <a:solidFill>
                  <a:srgbClr val="002060"/>
                </a:solidFill>
                <a:latin typeface="微軟正黑體" pitchFamily="34" charset="-120"/>
                <a:ea typeface="微軟正黑體" pitchFamily="34" charset="-120"/>
              </a:rPr>
              <a:t>對藥品的</a:t>
            </a:r>
            <a:r>
              <a:rPr lang="zh-TW" altLang="en-US" sz="2400" kern="0" dirty="0">
                <a:latin typeface="微軟正黑體" pitchFamily="34" charset="-120"/>
                <a:ea typeface="微軟正黑體" pitchFamily="34" charset="-120"/>
              </a:rPr>
              <a:t>降解產物及</a:t>
            </a:r>
            <a:r>
              <a:rPr lang="zh-TW" altLang="en-US" sz="2400" dirty="0">
                <a:latin typeface="微軟正黑體" panose="020B0604030504040204" pitchFamily="34" charset="-120"/>
                <a:ea typeface="微軟正黑體" panose="020B0604030504040204" pitchFamily="34" charset="-120"/>
              </a:rPr>
              <a:t>不純物</a:t>
            </a:r>
            <a:r>
              <a:rPr lang="zh-TW" altLang="en-US" sz="2400" kern="0" dirty="0">
                <a:solidFill>
                  <a:srgbClr val="002060"/>
                </a:solidFill>
                <a:latin typeface="微軟正黑體" pitchFamily="34" charset="-120"/>
                <a:ea typeface="微軟正黑體" pitchFamily="34" charset="-120"/>
              </a:rPr>
              <a:t>提出充分的數據，以供法規單位審核。公司指出</a:t>
            </a:r>
            <a:r>
              <a:rPr lang="zh-TW" altLang="en-US" sz="2400" kern="0" dirty="0">
                <a:solidFill>
                  <a:schemeClr val="tx2">
                    <a:lumMod val="75000"/>
                  </a:schemeClr>
                </a:solidFill>
                <a:latin typeface="微軟正黑體" pitchFamily="34" charset="-120"/>
                <a:ea typeface="微軟正黑體" pitchFamily="34" charset="-120"/>
              </a:rPr>
              <a:t>本研究案很有效率，且精準地提供藥物研發過程管控不純物的重要資訊。</a:t>
            </a:r>
            <a:endParaRPr lang="zh-TW" altLang="en-US" sz="2400" kern="0" dirty="0">
              <a:solidFill>
                <a:srgbClr val="002060"/>
              </a:solidFill>
              <a:latin typeface="微軟正黑體" pitchFamily="34" charset="-120"/>
              <a:ea typeface="微軟正黑體" pitchFamily="34" charset="-120"/>
            </a:endParaRPr>
          </a:p>
        </p:txBody>
      </p:sp>
      <p:sp>
        <p:nvSpPr>
          <p:cNvPr id="18" name="矩形 17">
            <a:extLst>
              <a:ext uri="{FF2B5EF4-FFF2-40B4-BE49-F238E27FC236}">
                <a16:creationId xmlns:a16="http://schemas.microsoft.com/office/drawing/2014/main" id="{484B71EA-F7C2-4835-9524-F3A23573CCD5}"/>
              </a:ext>
            </a:extLst>
          </p:cNvPr>
          <p:cNvSpPr/>
          <p:nvPr/>
        </p:nvSpPr>
        <p:spPr>
          <a:xfrm>
            <a:off x="1740393" y="5112239"/>
            <a:ext cx="8347763" cy="954107"/>
          </a:xfrm>
          <a:prstGeom prst="rect">
            <a:avLst/>
          </a:prstGeom>
        </p:spPr>
        <p:txBody>
          <a:bodyPr wrap="square">
            <a:spAutoFit/>
          </a:bodyPr>
          <a:lstStyle/>
          <a:p>
            <a:r>
              <a:rPr lang="zh-TW" altLang="en-US" sz="2800" b="1" kern="0" dirty="0">
                <a:solidFill>
                  <a:srgbClr val="0070C0"/>
                </a:solidFill>
                <a:latin typeface="微軟正黑體" panose="020B0604030504040204" pitchFamily="34" charset="-120"/>
                <a:ea typeface="微軟正黑體" panose="020B0604030504040204" pitchFamily="34" charset="-120"/>
              </a:rPr>
              <a:t>不僅大幅節省研發成本和時間，更提供後續安全性及品質管控的評估依據。</a:t>
            </a:r>
            <a:endParaRPr lang="zh-TW" altLang="en-US" sz="2800" b="1" dirty="0">
              <a:solidFill>
                <a:srgbClr val="0070C0"/>
              </a:solidFill>
              <a:latin typeface="微軟正黑體" panose="020B0604030504040204" pitchFamily="34" charset="-120"/>
              <a:ea typeface="微軟正黑體" panose="020B0604030504040204" pitchFamily="34" charset="-120"/>
            </a:endParaRPr>
          </a:p>
        </p:txBody>
      </p:sp>
    </p:spTree>
    <p:custDataLst>
      <p:tags r:id="rId1"/>
    </p:custDataLst>
    <p:extLst>
      <p:ext uri="{BB962C8B-B14F-4D97-AF65-F5344CB8AC3E}">
        <p14:creationId xmlns:p14="http://schemas.microsoft.com/office/powerpoint/2010/main" val="1525850092"/>
      </p:ext>
    </p:extLst>
  </p:cSld>
  <p:clrMapOvr>
    <a:masterClrMapping/>
  </p:clrMapOvr>
  <mc:AlternateContent xmlns:mc="http://schemas.openxmlformats.org/markup-compatibility/2006" xmlns:p14="http://schemas.microsoft.com/office/powerpoint/2010/main">
    <mc:Choice Requires="p14">
      <p:transition spd="slow" p14:dur="2000" advClick="0" advTm="3800">
        <p:cut/>
      </p:transition>
    </mc:Choice>
    <mc:Fallback xmlns="">
      <p:transition spd="slow" advClick="0" advTm="3800">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94EA3141-04E8-4711-97A2-A80487F019FD}" type="slidenum">
              <a:rPr lang="zh-TW" altLang="en-US" smtClean="0">
                <a:solidFill>
                  <a:prstClr val="black">
                    <a:tint val="75000"/>
                  </a:prstClr>
                </a:solidFill>
              </a:rPr>
              <a:pPr/>
              <a:t>13</a:t>
            </a:fld>
            <a:endParaRPr lang="zh-TW" altLang="en-US">
              <a:solidFill>
                <a:prstClr val="black">
                  <a:tint val="75000"/>
                </a:prstClr>
              </a:solidFill>
            </a:endParaRPr>
          </a:p>
        </p:txBody>
      </p:sp>
      <p:sp>
        <p:nvSpPr>
          <p:cNvPr id="3" name="矩形 2"/>
          <p:cNvSpPr/>
          <p:nvPr/>
        </p:nvSpPr>
        <p:spPr>
          <a:xfrm>
            <a:off x="3579539" y="312206"/>
            <a:ext cx="5256567" cy="1169551"/>
          </a:xfrm>
          <a:prstGeom prst="rect">
            <a:avLst/>
          </a:prstGeom>
        </p:spPr>
        <p:txBody>
          <a:bodyPr wrap="none">
            <a:spAutoFit/>
          </a:bodyPr>
          <a:lstStyle/>
          <a:p>
            <a:pPr>
              <a:spcAft>
                <a:spcPts val="600"/>
              </a:spcAft>
            </a:pPr>
            <a:r>
              <a:rPr lang="zh-TW" altLang="en-US" sz="2000" b="1" dirty="0">
                <a:solidFill>
                  <a:schemeClr val="accent6">
                    <a:lumMod val="50000"/>
                  </a:schemeClr>
                </a:solidFill>
                <a:latin typeface="微軟正黑體" panose="020B0604030504040204" pitchFamily="34" charset="-120"/>
                <a:ea typeface="微軟正黑體" panose="020B0604030504040204" pitchFamily="34" charset="-120"/>
              </a:rPr>
              <a:t>藥物不純物</a:t>
            </a:r>
            <a:r>
              <a:rPr lang="en-US" altLang="zh-TW" sz="2000" b="1" dirty="0">
                <a:solidFill>
                  <a:schemeClr val="accent6">
                    <a:lumMod val="50000"/>
                  </a:schemeClr>
                </a:solidFill>
                <a:latin typeface="微軟正黑體" panose="020B0604030504040204" pitchFamily="34" charset="-120"/>
                <a:ea typeface="微軟正黑體" panose="020B0604030504040204" pitchFamily="34" charset="-120"/>
              </a:rPr>
              <a:t>/</a:t>
            </a:r>
            <a:r>
              <a:rPr lang="zh-TW" altLang="en-US" sz="2000" b="1" dirty="0">
                <a:solidFill>
                  <a:schemeClr val="accent6">
                    <a:lumMod val="50000"/>
                  </a:schemeClr>
                </a:solidFill>
                <a:latin typeface="微軟正黑體" panose="020B0604030504040204" pitchFamily="34" charset="-120"/>
                <a:ea typeface="微軟正黑體" panose="020B0604030504040204" pitchFamily="34" charset="-120"/>
              </a:rPr>
              <a:t>代謝暨中草藥成分結構鑑定</a:t>
            </a:r>
            <a:endParaRPr lang="en-US" altLang="zh-TW" sz="2000" b="1" dirty="0">
              <a:solidFill>
                <a:schemeClr val="accent6">
                  <a:lumMod val="50000"/>
                </a:schemeClr>
              </a:solidFill>
              <a:latin typeface="微軟正黑體" panose="020B0604030504040204" pitchFamily="34" charset="-120"/>
              <a:ea typeface="微軟正黑體" panose="020B0604030504040204" pitchFamily="34" charset="-120"/>
            </a:endParaRPr>
          </a:p>
          <a:p>
            <a:pPr>
              <a:spcAft>
                <a:spcPts val="600"/>
              </a:spcAft>
            </a:pPr>
            <a:r>
              <a:rPr lang="zh-TW" altLang="en-US" sz="2000" b="1" dirty="0">
                <a:solidFill>
                  <a:srgbClr val="0070C0"/>
                </a:solidFill>
                <a:latin typeface="微軟正黑體" panose="020B0604030504040204" pitchFamily="34" charset="-120"/>
                <a:ea typeface="微軟正黑體" panose="020B0604030504040204" pitchFamily="34" charset="-120"/>
              </a:rPr>
              <a:t>國立臺灣大學醫學院藥學系暨研究所</a:t>
            </a:r>
            <a:r>
              <a:rPr lang="en-US" altLang="zh-TW" sz="2000" b="1" dirty="0">
                <a:solidFill>
                  <a:srgbClr val="0070C0"/>
                </a:solidFill>
                <a:latin typeface="微軟正黑體" panose="020B0604030504040204" pitchFamily="34" charset="-120"/>
                <a:ea typeface="微軟正黑體" panose="020B0604030504040204" pitchFamily="34" charset="-120"/>
              </a:rPr>
              <a:t>/</a:t>
            </a:r>
            <a:r>
              <a:rPr lang="zh-TW" altLang="en-US" sz="2000" b="1" dirty="0">
                <a:solidFill>
                  <a:srgbClr val="0070C0"/>
                </a:solidFill>
                <a:latin typeface="微軟正黑體" panose="020B0604030504040204" pitchFamily="34" charset="-120"/>
                <a:ea typeface="微軟正黑體" panose="020B0604030504040204" pitchFamily="34" charset="-120"/>
              </a:rPr>
              <a:t> </a:t>
            </a:r>
            <a:r>
              <a:rPr lang="zh-TW" altLang="en-US" sz="2000" b="1" dirty="0">
                <a:solidFill>
                  <a:srgbClr val="0070C0"/>
                </a:solidFill>
                <a:latin typeface="新細明體" pitchFamily="18" charset="-120"/>
                <a:ea typeface="新細明體" pitchFamily="18" charset="-120"/>
              </a:rPr>
              <a:t>梁碧惠</a:t>
            </a:r>
          </a:p>
          <a:p>
            <a:pPr>
              <a:spcAft>
                <a:spcPts val="600"/>
              </a:spcAft>
            </a:pPr>
            <a:endParaRPr lang="zh-TW" altLang="en-US" sz="2000" b="1" dirty="0">
              <a:solidFill>
                <a:srgbClr val="0070C0"/>
              </a:solidFill>
              <a:latin typeface="微軟正黑體" panose="020B0604030504040204" pitchFamily="34" charset="-120"/>
              <a:ea typeface="微軟正黑體" panose="020B0604030504040204" pitchFamily="34" charset="-120"/>
            </a:endParaRPr>
          </a:p>
        </p:txBody>
      </p:sp>
      <p:cxnSp>
        <p:nvCxnSpPr>
          <p:cNvPr id="8" name="直線接點 7"/>
          <p:cNvCxnSpPr/>
          <p:nvPr/>
        </p:nvCxnSpPr>
        <p:spPr>
          <a:xfrm>
            <a:off x="3570538" y="704620"/>
            <a:ext cx="3600000" cy="0"/>
          </a:xfrm>
          <a:prstGeom prst="line">
            <a:avLst/>
          </a:prstGeom>
          <a:ln>
            <a:solidFill>
              <a:srgbClr val="FFC000"/>
            </a:solidFill>
            <a:tailEnd type="oval"/>
          </a:ln>
        </p:spPr>
        <p:style>
          <a:lnRef idx="1">
            <a:schemeClr val="accent1"/>
          </a:lnRef>
          <a:fillRef idx="0">
            <a:schemeClr val="accent1"/>
          </a:fillRef>
          <a:effectRef idx="0">
            <a:schemeClr val="accent1"/>
          </a:effectRef>
          <a:fontRef idx="minor">
            <a:schemeClr val="tx1"/>
          </a:fontRef>
        </p:style>
      </p:cxnSp>
      <p:sp>
        <p:nvSpPr>
          <p:cNvPr id="9" name="標題 1">
            <a:extLst>
              <a:ext uri="{FF2B5EF4-FFF2-40B4-BE49-F238E27FC236}">
                <a16:creationId xmlns:a16="http://schemas.microsoft.com/office/drawing/2014/main" id="{AF7F38BD-2E5C-4EFF-83E7-BC1790A68B90}"/>
              </a:ext>
            </a:extLst>
          </p:cNvPr>
          <p:cNvSpPr txBox="1">
            <a:spLocks/>
          </p:cNvSpPr>
          <p:nvPr/>
        </p:nvSpPr>
        <p:spPr>
          <a:xfrm>
            <a:off x="1775520" y="197058"/>
            <a:ext cx="1800000" cy="61983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dist">
              <a:defRPr/>
            </a:pPr>
            <a:r>
              <a:rPr lang="zh-TW" altLang="en-US" sz="2400" b="1" dirty="0">
                <a:solidFill>
                  <a:srgbClr val="002060"/>
                </a:solidFill>
                <a:latin typeface="微軟正黑體" panose="020B0604030504040204" pitchFamily="34" charset="-120"/>
                <a:ea typeface="微軟正黑體" panose="020B0604030504040204" pitchFamily="34" charset="-120"/>
                <a:cs typeface="Times New Roman" pitchFamily="18" charset="0"/>
              </a:rPr>
              <a:t>產學小聯盟</a:t>
            </a:r>
          </a:p>
        </p:txBody>
      </p:sp>
      <p:sp>
        <p:nvSpPr>
          <p:cNvPr id="10" name="標題 1">
            <a:extLst>
              <a:ext uri="{FF2B5EF4-FFF2-40B4-BE49-F238E27FC236}">
                <a16:creationId xmlns:a16="http://schemas.microsoft.com/office/drawing/2014/main" id="{AF7F38BD-2E5C-4EFF-83E7-BC1790A68B90}"/>
              </a:ext>
            </a:extLst>
          </p:cNvPr>
          <p:cNvSpPr txBox="1">
            <a:spLocks/>
          </p:cNvSpPr>
          <p:nvPr/>
        </p:nvSpPr>
        <p:spPr>
          <a:xfrm>
            <a:off x="1775520" y="588838"/>
            <a:ext cx="1800000" cy="61983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dist">
              <a:defRPr/>
            </a:pPr>
            <a:r>
              <a:rPr lang="zh-TW" altLang="en-US" sz="2400" b="1" dirty="0">
                <a:solidFill>
                  <a:srgbClr val="002060"/>
                </a:solidFill>
                <a:latin typeface="微軟正黑體" panose="020B0604030504040204" pitchFamily="34" charset="-120"/>
                <a:ea typeface="微軟正黑體" panose="020B0604030504040204" pitchFamily="34" charset="-120"/>
                <a:cs typeface="Times New Roman" pitchFamily="18" charset="0"/>
              </a:rPr>
              <a:t>實績案例</a:t>
            </a:r>
          </a:p>
        </p:txBody>
      </p:sp>
      <p:cxnSp>
        <p:nvCxnSpPr>
          <p:cNvPr id="11" name="直線接點 10"/>
          <p:cNvCxnSpPr/>
          <p:nvPr/>
        </p:nvCxnSpPr>
        <p:spPr>
          <a:xfrm>
            <a:off x="3575520" y="346790"/>
            <a:ext cx="0" cy="723275"/>
          </a:xfrm>
          <a:prstGeom prst="line">
            <a:avLst/>
          </a:prstGeom>
          <a:ln w="9525">
            <a:solidFill>
              <a:srgbClr val="FFC000"/>
            </a:solidFill>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1792858" y="1564864"/>
            <a:ext cx="3775393" cy="523220"/>
          </a:xfrm>
          <a:prstGeom prst="rect">
            <a:avLst/>
          </a:prstGeom>
        </p:spPr>
        <p:txBody>
          <a:bodyPr wrap="none">
            <a:spAutoFit/>
          </a:bodyPr>
          <a:lstStyle/>
          <a:p>
            <a:pPr>
              <a:defRPr/>
            </a:pPr>
            <a:r>
              <a:rPr lang="zh-TW" altLang="en-US" sz="2800" b="1" kern="0" dirty="0">
                <a:solidFill>
                  <a:srgbClr val="7030A0"/>
                </a:solidFill>
                <a:latin typeface="微軟正黑體"/>
                <a:ea typeface="微軟正黑體"/>
              </a:rPr>
              <a:t>聯盟輔導廠商實績案例</a:t>
            </a:r>
          </a:p>
        </p:txBody>
      </p:sp>
      <p:grpSp>
        <p:nvGrpSpPr>
          <p:cNvPr id="28" name="群組 27"/>
          <p:cNvGrpSpPr/>
          <p:nvPr/>
        </p:nvGrpSpPr>
        <p:grpSpPr>
          <a:xfrm>
            <a:off x="1908045" y="2021927"/>
            <a:ext cx="3600400" cy="67667"/>
            <a:chOff x="643384" y="4149080"/>
            <a:chExt cx="2171132" cy="36000"/>
          </a:xfrm>
        </p:grpSpPr>
        <p:sp>
          <p:nvSpPr>
            <p:cNvPr id="23" name="Rectangle 6"/>
            <p:cNvSpPr/>
            <p:nvPr/>
          </p:nvSpPr>
          <p:spPr>
            <a:xfrm>
              <a:off x="643384" y="4149080"/>
              <a:ext cx="517736" cy="36000"/>
            </a:xfrm>
            <a:prstGeom prst="rect">
              <a:avLst/>
            </a:prstGeom>
            <a:solidFill>
              <a:sysClr val="windowText" lastClr="000000">
                <a:lumMod val="65000"/>
                <a:lumOff val="35000"/>
              </a:sysClr>
            </a:solidFill>
            <a:ln w="12700" cap="flat" cmpd="sng" algn="ctr">
              <a:no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24" name="Rectangle 7"/>
            <p:cNvSpPr/>
            <p:nvPr/>
          </p:nvSpPr>
          <p:spPr>
            <a:xfrm>
              <a:off x="1194516" y="4149080"/>
              <a:ext cx="517736" cy="36000"/>
            </a:xfrm>
            <a:prstGeom prst="rect">
              <a:avLst/>
            </a:prstGeom>
            <a:solidFill>
              <a:srgbClr val="FFC000"/>
            </a:solidFill>
            <a:ln w="12700" cap="flat" cmpd="sng" algn="ctr">
              <a:no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25" name="Rectangle 8"/>
            <p:cNvSpPr/>
            <p:nvPr/>
          </p:nvSpPr>
          <p:spPr>
            <a:xfrm>
              <a:off x="1745648" y="4149080"/>
              <a:ext cx="517736" cy="36000"/>
            </a:xfrm>
            <a:prstGeom prst="rect">
              <a:avLst/>
            </a:prstGeom>
            <a:solidFill>
              <a:sysClr val="windowText" lastClr="000000">
                <a:lumMod val="65000"/>
                <a:lumOff val="35000"/>
              </a:sysClr>
            </a:solidFill>
            <a:ln w="12700" cap="flat" cmpd="sng" algn="ctr">
              <a:no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27" name="Rectangle 7"/>
            <p:cNvSpPr/>
            <p:nvPr/>
          </p:nvSpPr>
          <p:spPr>
            <a:xfrm>
              <a:off x="2296780" y="4149080"/>
              <a:ext cx="517736" cy="36000"/>
            </a:xfrm>
            <a:prstGeom prst="rect">
              <a:avLst/>
            </a:prstGeom>
            <a:solidFill>
              <a:srgbClr val="FFC000"/>
            </a:solidFill>
            <a:ln w="12700" cap="flat" cmpd="sng" algn="ctr">
              <a:no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grpSp>
      <p:sp>
        <p:nvSpPr>
          <p:cNvPr id="31" name="矩形 30"/>
          <p:cNvSpPr/>
          <p:nvPr/>
        </p:nvSpPr>
        <p:spPr>
          <a:xfrm>
            <a:off x="1487488" y="2618833"/>
            <a:ext cx="8630096" cy="3416320"/>
          </a:xfrm>
          <a:prstGeom prst="rect">
            <a:avLst/>
          </a:prstGeom>
        </p:spPr>
        <p:txBody>
          <a:bodyPr wrap="square">
            <a:spAutoFit/>
          </a:bodyPr>
          <a:lstStyle/>
          <a:p>
            <a:pPr marL="285750" indent="-285750" algn="just">
              <a:buFont typeface="Wingdings" panose="05000000000000000000" pitchFamily="2" charset="2"/>
              <a:buChar char="p"/>
            </a:pPr>
            <a:r>
              <a:rPr lang="zh-TW" altLang="en-US" sz="2400" dirty="0">
                <a:solidFill>
                  <a:prstClr val="black"/>
                </a:solidFill>
                <a:latin typeface="微軟正黑體" pitchFamily="34" charset="-120"/>
                <a:ea typeface="微軟正黑體" pitchFamily="34" charset="-120"/>
              </a:rPr>
              <a:t>聯盟協助會員廠商</a:t>
            </a:r>
            <a:r>
              <a:rPr lang="zh-TW" altLang="en-US" sz="2400" dirty="0">
                <a:solidFill>
                  <a:srgbClr val="0070C0"/>
                </a:solidFill>
                <a:latin typeface="微軟正黑體" panose="020B0604030504040204" pitchFamily="34" charset="-120"/>
                <a:ea typeface="微軟正黑體" panose="020B0604030504040204" pitchFamily="34" charset="-120"/>
              </a:rPr>
              <a:t>和曜生技股份有限公司</a:t>
            </a:r>
            <a:r>
              <a:rPr lang="zh-TW" altLang="en-US" sz="2400" dirty="0">
                <a:solidFill>
                  <a:prstClr val="black"/>
                </a:solidFill>
                <a:latin typeface="微軟正黑體" panose="020B0604030504040204" pitchFamily="34" charset="-120"/>
                <a:ea typeface="微軟正黑體" panose="020B0604030504040204" pitchFamily="34" charset="-120"/>
              </a:rPr>
              <a:t>在</a:t>
            </a:r>
            <a:r>
              <a:rPr lang="zh-TW" altLang="en-US" sz="2400" dirty="0">
                <a:solidFill>
                  <a:srgbClr val="0070C0"/>
                </a:solidFill>
                <a:latin typeface="微軟正黑體" panose="020B0604030504040204" pitchFamily="34" charset="-120"/>
                <a:ea typeface="微軟正黑體" panose="020B0604030504040204" pitchFamily="34" charset="-120"/>
              </a:rPr>
              <a:t>新藥研發，</a:t>
            </a:r>
            <a:r>
              <a:rPr lang="zh-TW" altLang="en-US" sz="2400" kern="0" dirty="0">
                <a:solidFill>
                  <a:prstClr val="black"/>
                </a:solidFill>
                <a:latin typeface="微軟正黑體" pitchFamily="34" charset="-120"/>
                <a:ea typeface="微軟正黑體" pitchFamily="34" charset="-120"/>
              </a:rPr>
              <a:t>協助檢測提取物中的指標物成分。初步提取物抗</a:t>
            </a:r>
            <a:r>
              <a:rPr lang="en-US" altLang="zh-TW" sz="2400" kern="0" dirty="0">
                <a:solidFill>
                  <a:prstClr val="black"/>
                </a:solidFill>
                <a:latin typeface="微軟正黑體" pitchFamily="34" charset="-120"/>
                <a:ea typeface="微軟正黑體" pitchFamily="34" charset="-120"/>
              </a:rPr>
              <a:t>SARS-COV-2</a:t>
            </a:r>
            <a:r>
              <a:rPr lang="zh-TW" altLang="en-US" sz="2400" kern="0" dirty="0">
                <a:solidFill>
                  <a:prstClr val="black"/>
                </a:solidFill>
                <a:latin typeface="微軟正黑體" pitchFamily="34" charset="-120"/>
                <a:ea typeface="微軟正黑體" pitchFamily="34" charset="-120"/>
              </a:rPr>
              <a:t>活性功效試驗</a:t>
            </a:r>
            <a:r>
              <a:rPr lang="zh-TW" altLang="en-US" sz="2400" dirty="0">
                <a:solidFill>
                  <a:srgbClr val="0070C0"/>
                </a:solidFill>
                <a:latin typeface="微軟正黑體" panose="020B0604030504040204" pitchFamily="34" charset="-120"/>
                <a:ea typeface="微軟正黑體" panose="020B0604030504040204" pitchFamily="34" charset="-120"/>
              </a:rPr>
              <a:t>，</a:t>
            </a:r>
            <a:r>
              <a:rPr lang="zh-TW" altLang="en-US" sz="2400" dirty="0">
                <a:solidFill>
                  <a:prstClr val="black"/>
                </a:solidFill>
                <a:latin typeface="微軟正黑體" panose="020B0604030504040204" pitchFamily="34" charset="-120"/>
                <a:ea typeface="微軟正黑體" panose="020B0604030504040204" pitchFamily="34" charset="-120"/>
              </a:rPr>
              <a:t>公司指出</a:t>
            </a:r>
            <a:r>
              <a:rPr lang="zh-TW" altLang="en-US" sz="2400" kern="0" dirty="0">
                <a:solidFill>
                  <a:srgbClr val="1F497D">
                    <a:lumMod val="75000"/>
                  </a:srgbClr>
                </a:solidFill>
                <a:latin typeface="微軟正黑體" pitchFamily="34" charset="-120"/>
                <a:ea typeface="微軟正黑體" pitchFamily="34" charset="-120"/>
              </a:rPr>
              <a:t>本研究案提升產業效益包含製程改善：</a:t>
            </a:r>
            <a:r>
              <a:rPr lang="zh-TW" altLang="en-US" sz="2400" kern="0" dirty="0">
                <a:solidFill>
                  <a:srgbClr val="4F81BD"/>
                </a:solidFill>
                <a:latin typeface="微軟正黑體" pitchFamily="34" charset="-120"/>
                <a:ea typeface="微軟正黑體" pitchFamily="34" charset="-120"/>
              </a:rPr>
              <a:t>制定出公司生產之盤龍蔘提取物品質管制技術</a:t>
            </a:r>
            <a:r>
              <a:rPr lang="zh-TW" altLang="en-US" sz="2400" kern="0" dirty="0">
                <a:solidFill>
                  <a:srgbClr val="1F497D">
                    <a:lumMod val="75000"/>
                  </a:srgbClr>
                </a:solidFill>
                <a:latin typeface="微軟正黑體" pitchFamily="34" charset="-120"/>
                <a:ea typeface="微軟正黑體" pitchFamily="34" charset="-120"/>
              </a:rPr>
              <a:t>，強化盤龍蔘萃取物之原料控管。建立盤龍蔘萃取物銷售規格，</a:t>
            </a:r>
            <a:r>
              <a:rPr lang="en-US" altLang="zh-TW" sz="2400" kern="0" dirty="0">
                <a:solidFill>
                  <a:srgbClr val="1F497D">
                    <a:lumMod val="75000"/>
                  </a:srgbClr>
                </a:solidFill>
                <a:latin typeface="微軟正黑體" pitchFamily="34" charset="-120"/>
                <a:ea typeface="微軟正黑體" pitchFamily="34" charset="-120"/>
              </a:rPr>
              <a:t>COA</a:t>
            </a:r>
            <a:r>
              <a:rPr lang="zh-TW" altLang="en-US" sz="2400" kern="0" dirty="0">
                <a:solidFill>
                  <a:srgbClr val="1F497D">
                    <a:lumMod val="75000"/>
                  </a:srgbClr>
                </a:solidFill>
                <a:latin typeface="微軟正黑體" pitchFamily="34" charset="-120"/>
                <a:ea typeface="微軟正黑體" pitchFamily="34" charset="-120"/>
              </a:rPr>
              <a:t>品管技術應用。另在</a:t>
            </a:r>
            <a:r>
              <a:rPr lang="zh-TW" altLang="en-US" sz="2400" b="1" kern="0" dirty="0">
                <a:solidFill>
                  <a:srgbClr val="0000FF"/>
                </a:solidFill>
                <a:latin typeface="微軟正黑體" pitchFamily="34" charset="-120"/>
                <a:ea typeface="微軟正黑體" pitchFamily="34" charset="-120"/>
              </a:rPr>
              <a:t>產品行銷方面提升公司研發能量</a:t>
            </a:r>
            <a:r>
              <a:rPr lang="zh-TW" altLang="en-US" sz="2400" kern="0" dirty="0">
                <a:solidFill>
                  <a:srgbClr val="1F497D">
                    <a:lumMod val="75000"/>
                  </a:srgbClr>
                </a:solidFill>
                <a:latin typeface="微軟正黑體" pitchFamily="34" charset="-120"/>
                <a:ea typeface="微軟正黑體" pitchFamily="34" charset="-120"/>
              </a:rPr>
              <a:t>，</a:t>
            </a:r>
            <a:r>
              <a:rPr lang="zh-TW" altLang="en-US" sz="2400" b="1" kern="0" dirty="0">
                <a:solidFill>
                  <a:srgbClr val="0000FF"/>
                </a:solidFill>
                <a:latin typeface="微軟正黑體" pitchFamily="34" charset="-120"/>
                <a:ea typeface="微軟正黑體" pitchFamily="34" charset="-120"/>
              </a:rPr>
              <a:t>以及專業形象，增加</a:t>
            </a:r>
            <a:r>
              <a:rPr lang="en-US" altLang="zh-TW" sz="2400" b="1" kern="0" dirty="0">
                <a:solidFill>
                  <a:srgbClr val="0000FF"/>
                </a:solidFill>
                <a:latin typeface="微軟正黑體" pitchFamily="34" charset="-120"/>
                <a:ea typeface="微軟正黑體" pitchFamily="34" charset="-120"/>
              </a:rPr>
              <a:t>B2B</a:t>
            </a:r>
            <a:r>
              <a:rPr lang="zh-TW" altLang="en-US" sz="2400" b="1" kern="0" dirty="0">
                <a:solidFill>
                  <a:srgbClr val="0000FF"/>
                </a:solidFill>
                <a:latin typeface="微軟正黑體" pitchFamily="34" charset="-120"/>
                <a:ea typeface="微軟正黑體" pitchFamily="34" charset="-120"/>
              </a:rPr>
              <a:t>保健品牌應用商與海內外客戶開發機會</a:t>
            </a:r>
            <a:r>
              <a:rPr lang="zh-TW" altLang="en-US" sz="2400" kern="0" dirty="0">
                <a:solidFill>
                  <a:srgbClr val="1F497D">
                    <a:lumMod val="75000"/>
                  </a:srgbClr>
                </a:solidFill>
                <a:latin typeface="微軟正黑體" pitchFamily="34" charset="-120"/>
                <a:ea typeface="微軟正黑體" pitchFamily="34" charset="-120"/>
              </a:rPr>
              <a:t>。以科學數據驗證，將盤龍蔘提供高值化的保健應用價值（美妝保健</a:t>
            </a:r>
            <a:r>
              <a:rPr lang="en-US" altLang="zh-TW" sz="2400" kern="0" dirty="0">
                <a:solidFill>
                  <a:srgbClr val="1F497D">
                    <a:lumMod val="75000"/>
                  </a:srgbClr>
                </a:solidFill>
                <a:latin typeface="微軟正黑體" pitchFamily="34" charset="-120"/>
                <a:ea typeface="微軟正黑體" pitchFamily="34" charset="-120"/>
              </a:rPr>
              <a:t>/</a:t>
            </a:r>
            <a:r>
              <a:rPr lang="zh-TW" altLang="en-US" sz="2400" kern="0" dirty="0">
                <a:solidFill>
                  <a:srgbClr val="1F497D">
                    <a:lumMod val="75000"/>
                  </a:srgbClr>
                </a:solidFill>
                <a:latin typeface="微軟正黑體" pitchFamily="34" charset="-120"/>
                <a:ea typeface="微軟正黑體" pitchFamily="34" charset="-120"/>
              </a:rPr>
              <a:t>茶飲品）。</a:t>
            </a:r>
          </a:p>
        </p:txBody>
      </p:sp>
      <p:pic>
        <p:nvPicPr>
          <p:cNvPr id="5122" name="Picture 2" descr="通過企業櫥窗- 行政院國家發展基金創業天使計畫">
            <a:extLst>
              <a:ext uri="{FF2B5EF4-FFF2-40B4-BE49-F238E27FC236}">
                <a16:creationId xmlns:a16="http://schemas.microsoft.com/office/drawing/2014/main" id="{4A9A7267-256B-4522-AD71-BC4647EA08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3556" y="1003246"/>
            <a:ext cx="3305175" cy="13811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82163760"/>
      </p:ext>
    </p:extLst>
  </p:cSld>
  <p:clrMapOvr>
    <a:masterClrMapping/>
  </p:clrMapOvr>
  <mc:AlternateContent xmlns:mc="http://schemas.openxmlformats.org/markup-compatibility/2006" xmlns:p14="http://schemas.microsoft.com/office/powerpoint/2010/main">
    <mc:Choice Requires="p14">
      <p:transition spd="slow" p14:dur="2000" advClick="0" advTm="3800">
        <p:cut/>
      </p:transition>
    </mc:Choice>
    <mc:Fallback xmlns="">
      <p:transition spd="slow" advClick="0" advTm="3800">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94EA3141-04E8-4711-97A2-A80487F019FD}" type="slidenum">
              <a:rPr lang="zh-TW" altLang="en-US" smtClean="0">
                <a:solidFill>
                  <a:prstClr val="black">
                    <a:tint val="75000"/>
                  </a:prstClr>
                </a:solidFill>
              </a:rPr>
              <a:pPr/>
              <a:t>14</a:t>
            </a:fld>
            <a:endParaRPr lang="zh-TW" altLang="en-US">
              <a:solidFill>
                <a:prstClr val="black">
                  <a:tint val="75000"/>
                </a:prstClr>
              </a:solidFill>
            </a:endParaRPr>
          </a:p>
        </p:txBody>
      </p:sp>
      <p:sp>
        <p:nvSpPr>
          <p:cNvPr id="3" name="矩形 2"/>
          <p:cNvSpPr/>
          <p:nvPr/>
        </p:nvSpPr>
        <p:spPr>
          <a:xfrm>
            <a:off x="3579539" y="312206"/>
            <a:ext cx="5235729" cy="1169551"/>
          </a:xfrm>
          <a:prstGeom prst="rect">
            <a:avLst/>
          </a:prstGeom>
        </p:spPr>
        <p:txBody>
          <a:bodyPr wrap="none">
            <a:spAutoFit/>
          </a:bodyPr>
          <a:lstStyle/>
          <a:p>
            <a:pPr>
              <a:spcAft>
                <a:spcPts val="600"/>
              </a:spcAft>
            </a:pPr>
            <a:r>
              <a:rPr lang="zh-TW" altLang="en-US" sz="2000" b="1" dirty="0">
                <a:solidFill>
                  <a:schemeClr val="accent6">
                    <a:lumMod val="50000"/>
                  </a:schemeClr>
                </a:solidFill>
                <a:latin typeface="微軟正黑體" panose="020B0604030504040204" pitchFamily="34" charset="-120"/>
                <a:ea typeface="微軟正黑體" panose="020B0604030504040204" pitchFamily="34" charset="-120"/>
              </a:rPr>
              <a:t>藥物不純物</a:t>
            </a:r>
            <a:r>
              <a:rPr lang="en-US" altLang="zh-TW" sz="2000" b="1" dirty="0">
                <a:solidFill>
                  <a:schemeClr val="accent6">
                    <a:lumMod val="50000"/>
                  </a:schemeClr>
                </a:solidFill>
                <a:latin typeface="微軟正黑體" panose="020B0604030504040204" pitchFamily="34" charset="-120"/>
                <a:ea typeface="微軟正黑體" panose="020B0604030504040204" pitchFamily="34" charset="-120"/>
              </a:rPr>
              <a:t>/</a:t>
            </a:r>
            <a:r>
              <a:rPr lang="zh-TW" altLang="en-US" sz="2000" b="1" dirty="0">
                <a:solidFill>
                  <a:schemeClr val="accent6">
                    <a:lumMod val="50000"/>
                  </a:schemeClr>
                </a:solidFill>
                <a:latin typeface="微軟正黑體" panose="020B0604030504040204" pitchFamily="34" charset="-120"/>
                <a:ea typeface="微軟正黑體" panose="020B0604030504040204" pitchFamily="34" charset="-120"/>
              </a:rPr>
              <a:t>代謝暨中草藥成分結構鑑定</a:t>
            </a:r>
            <a:endParaRPr lang="en-US" altLang="zh-TW" sz="2000" b="1" dirty="0">
              <a:solidFill>
                <a:schemeClr val="accent6">
                  <a:lumMod val="50000"/>
                </a:schemeClr>
              </a:solidFill>
              <a:latin typeface="微軟正黑體" panose="020B0604030504040204" pitchFamily="34" charset="-120"/>
              <a:ea typeface="微軟正黑體" panose="020B0604030504040204" pitchFamily="34" charset="-120"/>
            </a:endParaRPr>
          </a:p>
          <a:p>
            <a:pPr>
              <a:spcAft>
                <a:spcPts val="600"/>
              </a:spcAft>
            </a:pPr>
            <a:r>
              <a:rPr lang="zh-TW" altLang="en-US" sz="2000" b="1" dirty="0">
                <a:solidFill>
                  <a:srgbClr val="0070C0"/>
                </a:solidFill>
                <a:latin typeface="微軟正黑體" panose="020B0604030504040204" pitchFamily="34" charset="-120"/>
                <a:ea typeface="微軟正黑體" panose="020B0604030504040204" pitchFamily="34" charset="-120"/>
              </a:rPr>
              <a:t>國立臺灣大學醫學院藥學系暨研究所</a:t>
            </a:r>
            <a:r>
              <a:rPr lang="en-US" altLang="zh-TW" sz="2000" b="1" dirty="0">
                <a:solidFill>
                  <a:srgbClr val="0070C0"/>
                </a:solidFill>
                <a:latin typeface="微軟正黑體" panose="020B0604030504040204" pitchFamily="34" charset="-120"/>
                <a:ea typeface="微軟正黑體" panose="020B0604030504040204" pitchFamily="34" charset="-120"/>
              </a:rPr>
              <a:t>/</a:t>
            </a:r>
            <a:r>
              <a:rPr lang="zh-TW" altLang="en-US" sz="2000" b="1" dirty="0">
                <a:solidFill>
                  <a:srgbClr val="0070C0"/>
                </a:solidFill>
                <a:latin typeface="微軟正黑體" panose="020B0604030504040204" pitchFamily="34" charset="-120"/>
                <a:ea typeface="微軟正黑體" panose="020B0604030504040204" pitchFamily="34" charset="-120"/>
              </a:rPr>
              <a:t> </a:t>
            </a:r>
            <a:r>
              <a:rPr lang="zh-TW" altLang="en-US" sz="2000" b="1" dirty="0">
                <a:solidFill>
                  <a:srgbClr val="0070C0"/>
                </a:solidFill>
                <a:latin typeface="新細明體" pitchFamily="18" charset="-120"/>
                <a:ea typeface="新細明體" pitchFamily="18" charset="-120"/>
              </a:rPr>
              <a:t>梁碧惠</a:t>
            </a:r>
          </a:p>
          <a:p>
            <a:pPr>
              <a:spcAft>
                <a:spcPts val="600"/>
              </a:spcAft>
            </a:pPr>
            <a:endParaRPr lang="zh-TW" altLang="en-US" sz="2000" b="1" dirty="0">
              <a:solidFill>
                <a:srgbClr val="0070C0"/>
              </a:solidFill>
              <a:latin typeface="微軟正黑體" panose="020B0604030504040204" pitchFamily="34" charset="-120"/>
              <a:ea typeface="微軟正黑體" panose="020B0604030504040204" pitchFamily="34" charset="-120"/>
            </a:endParaRPr>
          </a:p>
        </p:txBody>
      </p:sp>
      <p:cxnSp>
        <p:nvCxnSpPr>
          <p:cNvPr id="8" name="直線接點 7"/>
          <p:cNvCxnSpPr/>
          <p:nvPr/>
        </p:nvCxnSpPr>
        <p:spPr>
          <a:xfrm>
            <a:off x="3570538" y="704620"/>
            <a:ext cx="3600000" cy="0"/>
          </a:xfrm>
          <a:prstGeom prst="line">
            <a:avLst/>
          </a:prstGeom>
          <a:ln>
            <a:solidFill>
              <a:srgbClr val="FFC000"/>
            </a:solidFill>
            <a:tailEnd type="oval"/>
          </a:ln>
        </p:spPr>
        <p:style>
          <a:lnRef idx="1">
            <a:schemeClr val="accent1"/>
          </a:lnRef>
          <a:fillRef idx="0">
            <a:schemeClr val="accent1"/>
          </a:fillRef>
          <a:effectRef idx="0">
            <a:schemeClr val="accent1"/>
          </a:effectRef>
          <a:fontRef idx="minor">
            <a:schemeClr val="tx1"/>
          </a:fontRef>
        </p:style>
      </p:cxnSp>
      <p:sp>
        <p:nvSpPr>
          <p:cNvPr id="9" name="標題 1">
            <a:extLst>
              <a:ext uri="{FF2B5EF4-FFF2-40B4-BE49-F238E27FC236}">
                <a16:creationId xmlns:a16="http://schemas.microsoft.com/office/drawing/2014/main" id="{AF7F38BD-2E5C-4EFF-83E7-BC1790A68B90}"/>
              </a:ext>
            </a:extLst>
          </p:cNvPr>
          <p:cNvSpPr txBox="1">
            <a:spLocks/>
          </p:cNvSpPr>
          <p:nvPr/>
        </p:nvSpPr>
        <p:spPr>
          <a:xfrm>
            <a:off x="1775520" y="197058"/>
            <a:ext cx="1800000" cy="61983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dist">
              <a:defRPr/>
            </a:pPr>
            <a:r>
              <a:rPr lang="zh-TW" altLang="en-US" sz="2400" b="1" dirty="0">
                <a:solidFill>
                  <a:srgbClr val="002060"/>
                </a:solidFill>
                <a:latin typeface="微軟正黑體" panose="020B0604030504040204" pitchFamily="34" charset="-120"/>
                <a:ea typeface="微軟正黑體" panose="020B0604030504040204" pitchFamily="34" charset="-120"/>
                <a:cs typeface="Times New Roman" pitchFamily="18" charset="0"/>
              </a:rPr>
              <a:t>產學小聯盟</a:t>
            </a:r>
          </a:p>
        </p:txBody>
      </p:sp>
      <p:sp>
        <p:nvSpPr>
          <p:cNvPr id="10" name="標題 1">
            <a:extLst>
              <a:ext uri="{FF2B5EF4-FFF2-40B4-BE49-F238E27FC236}">
                <a16:creationId xmlns:a16="http://schemas.microsoft.com/office/drawing/2014/main" id="{AF7F38BD-2E5C-4EFF-83E7-BC1790A68B90}"/>
              </a:ext>
            </a:extLst>
          </p:cNvPr>
          <p:cNvSpPr txBox="1">
            <a:spLocks/>
          </p:cNvSpPr>
          <p:nvPr/>
        </p:nvSpPr>
        <p:spPr>
          <a:xfrm>
            <a:off x="1775520" y="588838"/>
            <a:ext cx="1800000" cy="61983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dist">
              <a:defRPr/>
            </a:pPr>
            <a:r>
              <a:rPr lang="zh-TW" altLang="en-US" sz="2400" b="1" dirty="0">
                <a:solidFill>
                  <a:srgbClr val="002060"/>
                </a:solidFill>
                <a:latin typeface="微軟正黑體" panose="020B0604030504040204" pitchFamily="34" charset="-120"/>
                <a:ea typeface="微軟正黑體" panose="020B0604030504040204" pitchFamily="34" charset="-120"/>
                <a:cs typeface="Times New Roman" pitchFamily="18" charset="0"/>
              </a:rPr>
              <a:t>實績案例</a:t>
            </a:r>
          </a:p>
        </p:txBody>
      </p:sp>
      <p:cxnSp>
        <p:nvCxnSpPr>
          <p:cNvPr id="11" name="直線接點 10"/>
          <p:cNvCxnSpPr/>
          <p:nvPr/>
        </p:nvCxnSpPr>
        <p:spPr>
          <a:xfrm>
            <a:off x="3575520" y="346790"/>
            <a:ext cx="0" cy="723275"/>
          </a:xfrm>
          <a:prstGeom prst="line">
            <a:avLst/>
          </a:prstGeom>
          <a:ln w="9525">
            <a:solidFill>
              <a:srgbClr val="FFC000"/>
            </a:solidFill>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1790068" y="1382640"/>
            <a:ext cx="3775393" cy="523220"/>
          </a:xfrm>
          <a:prstGeom prst="rect">
            <a:avLst/>
          </a:prstGeom>
        </p:spPr>
        <p:txBody>
          <a:bodyPr wrap="none">
            <a:spAutoFit/>
          </a:bodyPr>
          <a:lstStyle/>
          <a:p>
            <a:pPr>
              <a:defRPr/>
            </a:pPr>
            <a:r>
              <a:rPr lang="zh-TW" altLang="en-US" sz="2800" b="1" kern="0" dirty="0">
                <a:solidFill>
                  <a:srgbClr val="7030A0"/>
                </a:solidFill>
                <a:latin typeface="微軟正黑體"/>
                <a:ea typeface="微軟正黑體"/>
              </a:rPr>
              <a:t>聯盟輔導廠商實績案例</a:t>
            </a:r>
          </a:p>
        </p:txBody>
      </p:sp>
      <p:grpSp>
        <p:nvGrpSpPr>
          <p:cNvPr id="28" name="群組 27"/>
          <p:cNvGrpSpPr/>
          <p:nvPr/>
        </p:nvGrpSpPr>
        <p:grpSpPr>
          <a:xfrm>
            <a:off x="1905255" y="1839703"/>
            <a:ext cx="3600400" cy="67667"/>
            <a:chOff x="643384" y="4149080"/>
            <a:chExt cx="2171132" cy="36000"/>
          </a:xfrm>
        </p:grpSpPr>
        <p:sp>
          <p:nvSpPr>
            <p:cNvPr id="23" name="Rectangle 6"/>
            <p:cNvSpPr/>
            <p:nvPr/>
          </p:nvSpPr>
          <p:spPr>
            <a:xfrm>
              <a:off x="643384" y="4149080"/>
              <a:ext cx="517736" cy="36000"/>
            </a:xfrm>
            <a:prstGeom prst="rect">
              <a:avLst/>
            </a:prstGeom>
            <a:solidFill>
              <a:sysClr val="windowText" lastClr="000000">
                <a:lumMod val="65000"/>
                <a:lumOff val="35000"/>
              </a:sysClr>
            </a:solidFill>
            <a:ln w="12700" cap="flat" cmpd="sng" algn="ctr">
              <a:no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24" name="Rectangle 7"/>
            <p:cNvSpPr/>
            <p:nvPr/>
          </p:nvSpPr>
          <p:spPr>
            <a:xfrm>
              <a:off x="1194516" y="4149080"/>
              <a:ext cx="517736" cy="36000"/>
            </a:xfrm>
            <a:prstGeom prst="rect">
              <a:avLst/>
            </a:prstGeom>
            <a:solidFill>
              <a:srgbClr val="FFC000"/>
            </a:solidFill>
            <a:ln w="12700" cap="flat" cmpd="sng" algn="ctr">
              <a:no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25" name="Rectangle 8"/>
            <p:cNvSpPr/>
            <p:nvPr/>
          </p:nvSpPr>
          <p:spPr>
            <a:xfrm>
              <a:off x="1745648" y="4149080"/>
              <a:ext cx="517736" cy="36000"/>
            </a:xfrm>
            <a:prstGeom prst="rect">
              <a:avLst/>
            </a:prstGeom>
            <a:solidFill>
              <a:sysClr val="windowText" lastClr="000000">
                <a:lumMod val="65000"/>
                <a:lumOff val="35000"/>
              </a:sysClr>
            </a:solidFill>
            <a:ln w="12700" cap="flat" cmpd="sng" algn="ctr">
              <a:no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27" name="Rectangle 7"/>
            <p:cNvSpPr/>
            <p:nvPr/>
          </p:nvSpPr>
          <p:spPr>
            <a:xfrm>
              <a:off x="2296780" y="4149080"/>
              <a:ext cx="517736" cy="36000"/>
            </a:xfrm>
            <a:prstGeom prst="rect">
              <a:avLst/>
            </a:prstGeom>
            <a:solidFill>
              <a:srgbClr val="FFC000"/>
            </a:solidFill>
            <a:ln w="12700" cap="flat" cmpd="sng" algn="ctr">
              <a:no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grpSp>
      <p:sp>
        <p:nvSpPr>
          <p:cNvPr id="31" name="矩形 30"/>
          <p:cNvSpPr/>
          <p:nvPr/>
        </p:nvSpPr>
        <p:spPr>
          <a:xfrm>
            <a:off x="1507958" y="2421296"/>
            <a:ext cx="8537618" cy="3785652"/>
          </a:xfrm>
          <a:prstGeom prst="rect">
            <a:avLst/>
          </a:prstGeom>
        </p:spPr>
        <p:txBody>
          <a:bodyPr wrap="square">
            <a:spAutoFit/>
          </a:bodyPr>
          <a:lstStyle/>
          <a:p>
            <a:pPr marL="285750" indent="-285750" algn="just">
              <a:buFont typeface="Wingdings" panose="05000000000000000000" pitchFamily="2" charset="2"/>
              <a:buChar char="p"/>
            </a:pPr>
            <a:r>
              <a:rPr lang="zh-TW" altLang="en-US" sz="2400" dirty="0">
                <a:solidFill>
                  <a:prstClr val="black"/>
                </a:solidFill>
                <a:latin typeface="微軟正黑體" pitchFamily="34" charset="-120"/>
                <a:ea typeface="微軟正黑體" pitchFamily="34" charset="-120"/>
              </a:rPr>
              <a:t>聯盟協助會員廠商</a:t>
            </a:r>
            <a:r>
              <a:rPr lang="zh-TW" altLang="en-US" sz="2400" dirty="0">
                <a:solidFill>
                  <a:srgbClr val="0070C0"/>
                </a:solidFill>
                <a:latin typeface="微軟正黑體" panose="020B0604030504040204" pitchFamily="34" charset="-120"/>
                <a:ea typeface="微軟正黑體" panose="020B0604030504040204" pitchFamily="34" charset="-120"/>
              </a:rPr>
              <a:t>順天醫藥生技股份有限公司</a:t>
            </a:r>
            <a:r>
              <a:rPr lang="zh-TW" altLang="en-US" sz="2400" dirty="0">
                <a:solidFill>
                  <a:prstClr val="black"/>
                </a:solidFill>
                <a:latin typeface="微軟正黑體" panose="020B0604030504040204" pitchFamily="34" charset="-120"/>
                <a:ea typeface="微軟正黑體" panose="020B0604030504040204" pitchFamily="34" charset="-120"/>
              </a:rPr>
              <a:t>在</a:t>
            </a:r>
            <a:r>
              <a:rPr lang="zh-TW" altLang="en-US" sz="2400" dirty="0">
                <a:solidFill>
                  <a:srgbClr val="4F81BD"/>
                </a:solidFill>
                <a:latin typeface="微軟正黑體" panose="020B0604030504040204" pitchFamily="34" charset="-120"/>
                <a:ea typeface="微軟正黑體" panose="020B0604030504040204" pitchFamily="34" charset="-120"/>
              </a:rPr>
              <a:t>藥物</a:t>
            </a:r>
            <a:r>
              <a:rPr lang="zh-TW" altLang="en-US" sz="2400" dirty="0">
                <a:solidFill>
                  <a:srgbClr val="0070C0"/>
                </a:solidFill>
                <a:latin typeface="微軟正黑體" panose="020B0604030504040204" pitchFamily="34" charset="-120"/>
                <a:ea typeface="微軟正黑體" panose="020B0604030504040204" pitchFamily="34" charset="-120"/>
              </a:rPr>
              <a:t>製劑研發</a:t>
            </a:r>
            <a:r>
              <a:rPr lang="zh-TW" altLang="en-US" sz="2400" dirty="0">
                <a:solidFill>
                  <a:prstClr val="black"/>
                </a:solidFill>
                <a:latin typeface="微軟正黑體" panose="020B0604030504040204" pitchFamily="34" charset="-120"/>
                <a:ea typeface="微軟正黑體" panose="020B0604030504040204" pitchFamily="34" charset="-120"/>
              </a:rPr>
              <a:t>過程中，分析賦形劑中不純物含量，</a:t>
            </a:r>
            <a:r>
              <a:rPr lang="zh-TW" altLang="en-US" sz="2400" u="sng" dirty="0">
                <a:solidFill>
                  <a:prstClr val="black"/>
                </a:solidFill>
                <a:latin typeface="微軟正黑體" panose="020B0604030504040204" pitchFamily="34" charset="-120"/>
                <a:ea typeface="微軟正黑體" panose="020B0604030504040204" pitchFamily="34" charset="-120"/>
              </a:rPr>
              <a:t>公司過去委託代工廠實驗室分析，費時花費高</a:t>
            </a:r>
            <a:r>
              <a:rPr lang="zh-TW" altLang="en-US" sz="2400" dirty="0">
                <a:solidFill>
                  <a:prstClr val="black"/>
                </a:solidFill>
                <a:latin typeface="微軟正黑體" panose="020B0604030504040204" pitchFamily="34" charset="-120"/>
                <a:ea typeface="微軟正黑體" panose="020B0604030504040204" pitchFamily="34" charset="-120"/>
              </a:rPr>
              <a:t>。</a:t>
            </a:r>
            <a:endParaRPr lang="en-US" altLang="zh-TW" sz="2400" dirty="0">
              <a:solidFill>
                <a:prstClr val="black"/>
              </a:solidFill>
              <a:latin typeface="微軟正黑體" panose="020B0604030504040204" pitchFamily="34" charset="-120"/>
              <a:ea typeface="微軟正黑體" panose="020B0604030504040204" pitchFamily="34" charset="-120"/>
            </a:endParaRPr>
          </a:p>
          <a:p>
            <a:pPr algn="just"/>
            <a:endParaRPr lang="en-US" altLang="zh-TW" sz="2400" dirty="0">
              <a:solidFill>
                <a:prstClr val="black"/>
              </a:solidFill>
              <a:latin typeface="微軟正黑體" panose="020B0604030504040204" pitchFamily="34" charset="-120"/>
              <a:ea typeface="微軟正黑體" panose="020B0604030504040204" pitchFamily="34" charset="-120"/>
            </a:endParaRPr>
          </a:p>
          <a:p>
            <a:pPr algn="just"/>
            <a:r>
              <a:rPr lang="zh-TW" altLang="en-US" sz="2400" dirty="0">
                <a:solidFill>
                  <a:srgbClr val="FF0000"/>
                </a:solidFill>
                <a:latin typeface="微軟正黑體" panose="020B0604030504040204" pitchFamily="34" charset="-120"/>
                <a:ea typeface="微軟正黑體" panose="020B0604030504040204" pitchFamily="34" charset="-120"/>
              </a:rPr>
              <a:t>本聯盟核磁共振光譜儀分析在</a:t>
            </a:r>
            <a:r>
              <a:rPr lang="en-US" altLang="zh-TW" sz="2400" dirty="0">
                <a:solidFill>
                  <a:srgbClr val="FF0000"/>
                </a:solidFill>
                <a:latin typeface="微軟正黑體" panose="020B0604030504040204" pitchFamily="34" charset="-120"/>
                <a:ea typeface="微軟正黑體" panose="020B0604030504040204" pitchFamily="34" charset="-120"/>
              </a:rPr>
              <a:t>2</a:t>
            </a:r>
            <a:r>
              <a:rPr lang="zh-TW" altLang="en-US" sz="2400" dirty="0">
                <a:solidFill>
                  <a:srgbClr val="FF0000"/>
                </a:solidFill>
                <a:latin typeface="微軟正黑體" panose="020B0604030504040204" pitchFamily="34" charset="-120"/>
                <a:ea typeface="微軟正黑體" panose="020B0604030504040204" pitchFamily="34" charset="-120"/>
              </a:rPr>
              <a:t>個工作天即可完成含量分析結果</a:t>
            </a:r>
            <a:r>
              <a:rPr lang="zh-TW" altLang="en-US" sz="2400" dirty="0">
                <a:solidFill>
                  <a:prstClr val="black"/>
                </a:solidFill>
                <a:latin typeface="微軟正黑體" panose="020B0604030504040204" pitchFamily="34" charset="-120"/>
                <a:ea typeface="微軟正黑體" panose="020B0604030504040204" pitchFamily="34" charset="-120"/>
              </a:rPr>
              <a:t>。</a:t>
            </a:r>
            <a:endParaRPr lang="en-US" altLang="zh-TW" sz="2400" dirty="0">
              <a:solidFill>
                <a:prstClr val="black"/>
              </a:solidFill>
              <a:latin typeface="微軟正黑體" panose="020B0604030504040204" pitchFamily="34" charset="-120"/>
              <a:ea typeface="微軟正黑體" panose="020B0604030504040204" pitchFamily="34" charset="-120"/>
            </a:endParaRPr>
          </a:p>
          <a:p>
            <a:pPr algn="just"/>
            <a:endParaRPr lang="en-US" altLang="zh-TW" sz="2400" dirty="0">
              <a:solidFill>
                <a:prstClr val="black"/>
              </a:solidFill>
              <a:latin typeface="微軟正黑體" panose="020B0604030504040204" pitchFamily="34" charset="-120"/>
              <a:ea typeface="微軟正黑體" panose="020B0604030504040204" pitchFamily="34" charset="-120"/>
            </a:endParaRPr>
          </a:p>
          <a:p>
            <a:pPr algn="just"/>
            <a:r>
              <a:rPr lang="zh-TW" altLang="en-US" sz="2400" dirty="0">
                <a:solidFill>
                  <a:prstClr val="black"/>
                </a:solidFill>
                <a:latin typeface="微軟正黑體" panose="020B0604030504040204" pitchFamily="34" charset="-120"/>
                <a:ea typeface="微軟正黑體" panose="020B0604030504040204" pitchFamily="34" charset="-120"/>
              </a:rPr>
              <a:t>無論是時間和費用來看，平台皆替順藥節省了非常多的成本。更重要的是，</a:t>
            </a:r>
            <a:r>
              <a:rPr lang="zh-TW" altLang="en-US" sz="2400" b="1" dirty="0">
                <a:solidFill>
                  <a:srgbClr val="0000FF"/>
                </a:solidFill>
                <a:latin typeface="微軟正黑體" panose="020B0604030504040204" pitchFamily="34" charset="-120"/>
                <a:ea typeface="微軟正黑體" panose="020B0604030504040204" pitchFamily="34" charset="-120"/>
              </a:rPr>
              <a:t>平台的資料讓順藥可以更快地確認賦形劑可以使用，可以進行全球送件註冊，對未來全球市場的拓展更為重要</a:t>
            </a:r>
            <a:r>
              <a:rPr lang="zh-TW" altLang="en-US" sz="2400" dirty="0">
                <a:solidFill>
                  <a:prstClr val="black"/>
                </a:solidFill>
                <a:latin typeface="微軟正黑體" panose="020B0604030504040204" pitchFamily="34" charset="-120"/>
                <a:ea typeface="微軟正黑體" panose="020B0604030504040204" pitchFamily="34" charset="-120"/>
              </a:rPr>
              <a:t>。</a:t>
            </a:r>
          </a:p>
        </p:txBody>
      </p:sp>
      <p:pic>
        <p:nvPicPr>
          <p:cNvPr id="6148" name="Picture 4" descr="順天醫藥生技股份有限公司(順藥)-環球生技月刊">
            <a:extLst>
              <a:ext uri="{FF2B5EF4-FFF2-40B4-BE49-F238E27FC236}">
                <a16:creationId xmlns:a16="http://schemas.microsoft.com/office/drawing/2014/main" id="{2857AB22-D1D7-4BA4-A7E8-90C38D45A7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0538" y="1119755"/>
            <a:ext cx="2192965" cy="122806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42655975"/>
      </p:ext>
    </p:extLst>
  </p:cSld>
  <p:clrMapOvr>
    <a:masterClrMapping/>
  </p:clrMapOvr>
  <mc:AlternateContent xmlns:mc="http://schemas.openxmlformats.org/markup-compatibility/2006" xmlns:p14="http://schemas.microsoft.com/office/powerpoint/2010/main">
    <mc:Choice Requires="p14">
      <p:transition spd="slow" p14:dur="2000" advClick="0" advTm="3800">
        <p:cut/>
      </p:transition>
    </mc:Choice>
    <mc:Fallback xmlns="">
      <p:transition spd="slow" advClick="0" advTm="3800">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94EA3141-04E8-4711-97A2-A80487F019FD}" type="slidenum">
              <a:rPr lang="zh-TW" altLang="en-US" smtClean="0">
                <a:solidFill>
                  <a:prstClr val="black">
                    <a:tint val="75000"/>
                  </a:prstClr>
                </a:solidFill>
              </a:rPr>
              <a:pPr/>
              <a:t>15</a:t>
            </a:fld>
            <a:endParaRPr lang="zh-TW" altLang="en-US">
              <a:solidFill>
                <a:prstClr val="black">
                  <a:tint val="75000"/>
                </a:prstClr>
              </a:solidFill>
            </a:endParaRPr>
          </a:p>
        </p:txBody>
      </p:sp>
      <p:sp>
        <p:nvSpPr>
          <p:cNvPr id="3" name="矩形 2"/>
          <p:cNvSpPr/>
          <p:nvPr/>
        </p:nvSpPr>
        <p:spPr>
          <a:xfrm>
            <a:off x="3579539" y="312206"/>
            <a:ext cx="5256567" cy="1169551"/>
          </a:xfrm>
          <a:prstGeom prst="rect">
            <a:avLst/>
          </a:prstGeom>
        </p:spPr>
        <p:txBody>
          <a:bodyPr wrap="none">
            <a:spAutoFit/>
          </a:bodyPr>
          <a:lstStyle/>
          <a:p>
            <a:pPr>
              <a:spcAft>
                <a:spcPts val="600"/>
              </a:spcAft>
            </a:pPr>
            <a:r>
              <a:rPr lang="zh-TW" altLang="en-US" sz="2000" b="1" dirty="0">
                <a:solidFill>
                  <a:schemeClr val="accent6">
                    <a:lumMod val="50000"/>
                  </a:schemeClr>
                </a:solidFill>
                <a:latin typeface="微軟正黑體" panose="020B0604030504040204" pitchFamily="34" charset="-120"/>
                <a:ea typeface="微軟正黑體" panose="020B0604030504040204" pitchFamily="34" charset="-120"/>
              </a:rPr>
              <a:t>藥物不純物</a:t>
            </a:r>
            <a:r>
              <a:rPr lang="en-US" altLang="zh-TW" sz="2000" b="1" dirty="0">
                <a:solidFill>
                  <a:schemeClr val="accent6">
                    <a:lumMod val="50000"/>
                  </a:schemeClr>
                </a:solidFill>
                <a:latin typeface="微軟正黑體" panose="020B0604030504040204" pitchFamily="34" charset="-120"/>
                <a:ea typeface="微軟正黑體" panose="020B0604030504040204" pitchFamily="34" charset="-120"/>
              </a:rPr>
              <a:t>/</a:t>
            </a:r>
            <a:r>
              <a:rPr lang="zh-TW" altLang="en-US" sz="2000" b="1" dirty="0">
                <a:solidFill>
                  <a:schemeClr val="accent6">
                    <a:lumMod val="50000"/>
                  </a:schemeClr>
                </a:solidFill>
                <a:latin typeface="微軟正黑體" panose="020B0604030504040204" pitchFamily="34" charset="-120"/>
                <a:ea typeface="微軟正黑體" panose="020B0604030504040204" pitchFamily="34" charset="-120"/>
              </a:rPr>
              <a:t>代謝暨中草藥成分結構鑑定</a:t>
            </a:r>
            <a:endParaRPr lang="en-US" altLang="zh-TW" sz="2000" b="1" dirty="0">
              <a:solidFill>
                <a:schemeClr val="accent6">
                  <a:lumMod val="50000"/>
                </a:schemeClr>
              </a:solidFill>
              <a:latin typeface="微軟正黑體" panose="020B0604030504040204" pitchFamily="34" charset="-120"/>
              <a:ea typeface="微軟正黑體" panose="020B0604030504040204" pitchFamily="34" charset="-120"/>
            </a:endParaRPr>
          </a:p>
          <a:p>
            <a:pPr>
              <a:spcAft>
                <a:spcPts val="600"/>
              </a:spcAft>
            </a:pPr>
            <a:r>
              <a:rPr lang="zh-TW" altLang="en-US" sz="2000" b="1" dirty="0">
                <a:solidFill>
                  <a:srgbClr val="0070C0"/>
                </a:solidFill>
                <a:latin typeface="微軟正黑體" panose="020B0604030504040204" pitchFamily="34" charset="-120"/>
                <a:ea typeface="微軟正黑體" panose="020B0604030504040204" pitchFamily="34" charset="-120"/>
              </a:rPr>
              <a:t>國立臺灣大學醫學院藥學系暨研究所</a:t>
            </a:r>
            <a:r>
              <a:rPr lang="en-US" altLang="zh-TW" sz="2000" b="1" dirty="0">
                <a:solidFill>
                  <a:srgbClr val="0070C0"/>
                </a:solidFill>
                <a:latin typeface="微軟正黑體" panose="020B0604030504040204" pitchFamily="34" charset="-120"/>
                <a:ea typeface="微軟正黑體" panose="020B0604030504040204" pitchFamily="34" charset="-120"/>
              </a:rPr>
              <a:t>/</a:t>
            </a:r>
            <a:r>
              <a:rPr lang="zh-TW" altLang="en-US" sz="2000" b="1" dirty="0">
                <a:solidFill>
                  <a:srgbClr val="0070C0"/>
                </a:solidFill>
                <a:latin typeface="微軟正黑體" panose="020B0604030504040204" pitchFamily="34" charset="-120"/>
                <a:ea typeface="微軟正黑體" panose="020B0604030504040204" pitchFamily="34" charset="-120"/>
              </a:rPr>
              <a:t> </a:t>
            </a:r>
            <a:r>
              <a:rPr lang="zh-TW" altLang="en-US" sz="2000" b="1" dirty="0">
                <a:solidFill>
                  <a:srgbClr val="0070C0"/>
                </a:solidFill>
                <a:latin typeface="新細明體" pitchFamily="18" charset="-120"/>
                <a:ea typeface="新細明體" pitchFamily="18" charset="-120"/>
              </a:rPr>
              <a:t>梁碧惠</a:t>
            </a:r>
          </a:p>
          <a:p>
            <a:pPr>
              <a:spcAft>
                <a:spcPts val="600"/>
              </a:spcAft>
            </a:pPr>
            <a:endParaRPr lang="zh-TW" altLang="en-US" sz="2000" b="1" dirty="0">
              <a:solidFill>
                <a:srgbClr val="0070C0"/>
              </a:solidFill>
              <a:latin typeface="微軟正黑體" panose="020B0604030504040204" pitchFamily="34" charset="-120"/>
              <a:ea typeface="微軟正黑體" panose="020B0604030504040204" pitchFamily="34" charset="-120"/>
            </a:endParaRPr>
          </a:p>
        </p:txBody>
      </p:sp>
      <p:cxnSp>
        <p:nvCxnSpPr>
          <p:cNvPr id="8" name="直線接點 7"/>
          <p:cNvCxnSpPr/>
          <p:nvPr/>
        </p:nvCxnSpPr>
        <p:spPr>
          <a:xfrm>
            <a:off x="3570538" y="704620"/>
            <a:ext cx="3600000" cy="0"/>
          </a:xfrm>
          <a:prstGeom prst="line">
            <a:avLst/>
          </a:prstGeom>
          <a:ln>
            <a:solidFill>
              <a:srgbClr val="FFC000"/>
            </a:solidFill>
            <a:tailEnd type="oval"/>
          </a:ln>
        </p:spPr>
        <p:style>
          <a:lnRef idx="1">
            <a:schemeClr val="accent1"/>
          </a:lnRef>
          <a:fillRef idx="0">
            <a:schemeClr val="accent1"/>
          </a:fillRef>
          <a:effectRef idx="0">
            <a:schemeClr val="accent1"/>
          </a:effectRef>
          <a:fontRef idx="minor">
            <a:schemeClr val="tx1"/>
          </a:fontRef>
        </p:style>
      </p:cxnSp>
      <p:sp>
        <p:nvSpPr>
          <p:cNvPr id="9" name="標題 1">
            <a:extLst>
              <a:ext uri="{FF2B5EF4-FFF2-40B4-BE49-F238E27FC236}">
                <a16:creationId xmlns:a16="http://schemas.microsoft.com/office/drawing/2014/main" id="{AF7F38BD-2E5C-4EFF-83E7-BC1790A68B90}"/>
              </a:ext>
            </a:extLst>
          </p:cNvPr>
          <p:cNvSpPr txBox="1">
            <a:spLocks/>
          </p:cNvSpPr>
          <p:nvPr/>
        </p:nvSpPr>
        <p:spPr>
          <a:xfrm>
            <a:off x="1775520" y="197058"/>
            <a:ext cx="1800000" cy="61983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dist">
              <a:defRPr/>
            </a:pPr>
            <a:r>
              <a:rPr lang="zh-TW" altLang="en-US" sz="2400" b="1" dirty="0">
                <a:solidFill>
                  <a:srgbClr val="002060"/>
                </a:solidFill>
                <a:latin typeface="微軟正黑體" panose="020B0604030504040204" pitchFamily="34" charset="-120"/>
                <a:ea typeface="微軟正黑體" panose="020B0604030504040204" pitchFamily="34" charset="-120"/>
                <a:cs typeface="Times New Roman" pitchFamily="18" charset="0"/>
              </a:rPr>
              <a:t>產學小聯盟</a:t>
            </a:r>
          </a:p>
        </p:txBody>
      </p:sp>
      <p:sp>
        <p:nvSpPr>
          <p:cNvPr id="10" name="標題 1">
            <a:extLst>
              <a:ext uri="{FF2B5EF4-FFF2-40B4-BE49-F238E27FC236}">
                <a16:creationId xmlns:a16="http://schemas.microsoft.com/office/drawing/2014/main" id="{AF7F38BD-2E5C-4EFF-83E7-BC1790A68B90}"/>
              </a:ext>
            </a:extLst>
          </p:cNvPr>
          <p:cNvSpPr txBox="1">
            <a:spLocks/>
          </p:cNvSpPr>
          <p:nvPr/>
        </p:nvSpPr>
        <p:spPr>
          <a:xfrm>
            <a:off x="1775520" y="588838"/>
            <a:ext cx="1800000" cy="61983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dist">
              <a:defRPr/>
            </a:pPr>
            <a:r>
              <a:rPr lang="zh-TW" altLang="en-US" sz="2400" b="1" dirty="0">
                <a:solidFill>
                  <a:srgbClr val="002060"/>
                </a:solidFill>
                <a:latin typeface="微軟正黑體" panose="020B0604030504040204" pitchFamily="34" charset="-120"/>
                <a:ea typeface="微軟正黑體" panose="020B0604030504040204" pitchFamily="34" charset="-120"/>
                <a:cs typeface="Times New Roman" pitchFamily="18" charset="0"/>
              </a:rPr>
              <a:t>實績案例</a:t>
            </a:r>
          </a:p>
        </p:txBody>
      </p:sp>
      <p:cxnSp>
        <p:nvCxnSpPr>
          <p:cNvPr id="11" name="直線接點 10"/>
          <p:cNvCxnSpPr/>
          <p:nvPr/>
        </p:nvCxnSpPr>
        <p:spPr>
          <a:xfrm>
            <a:off x="3575520" y="346790"/>
            <a:ext cx="0" cy="723275"/>
          </a:xfrm>
          <a:prstGeom prst="line">
            <a:avLst/>
          </a:prstGeom>
          <a:ln w="9525">
            <a:solidFill>
              <a:srgbClr val="FFC000"/>
            </a:solidFill>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1724313" y="1673288"/>
            <a:ext cx="3775393" cy="523220"/>
          </a:xfrm>
          <a:prstGeom prst="rect">
            <a:avLst/>
          </a:prstGeom>
        </p:spPr>
        <p:txBody>
          <a:bodyPr wrap="none">
            <a:spAutoFit/>
          </a:bodyPr>
          <a:lstStyle/>
          <a:p>
            <a:pPr>
              <a:defRPr/>
            </a:pPr>
            <a:r>
              <a:rPr lang="zh-TW" altLang="en-US" sz="2800" b="1" kern="0" dirty="0">
                <a:solidFill>
                  <a:srgbClr val="7030A0"/>
                </a:solidFill>
                <a:latin typeface="微軟正黑體"/>
                <a:ea typeface="微軟正黑體"/>
              </a:rPr>
              <a:t>聯盟輔導廠商實績案例</a:t>
            </a:r>
          </a:p>
        </p:txBody>
      </p:sp>
      <p:grpSp>
        <p:nvGrpSpPr>
          <p:cNvPr id="28" name="群組 27"/>
          <p:cNvGrpSpPr/>
          <p:nvPr/>
        </p:nvGrpSpPr>
        <p:grpSpPr>
          <a:xfrm>
            <a:off x="1839500" y="2130351"/>
            <a:ext cx="3600400" cy="67667"/>
            <a:chOff x="643384" y="4149080"/>
            <a:chExt cx="2171132" cy="36000"/>
          </a:xfrm>
        </p:grpSpPr>
        <p:sp>
          <p:nvSpPr>
            <p:cNvPr id="23" name="Rectangle 6"/>
            <p:cNvSpPr/>
            <p:nvPr/>
          </p:nvSpPr>
          <p:spPr>
            <a:xfrm>
              <a:off x="643384" y="4149080"/>
              <a:ext cx="517736" cy="36000"/>
            </a:xfrm>
            <a:prstGeom prst="rect">
              <a:avLst/>
            </a:prstGeom>
            <a:solidFill>
              <a:sysClr val="windowText" lastClr="000000">
                <a:lumMod val="65000"/>
                <a:lumOff val="35000"/>
              </a:sysClr>
            </a:solidFill>
            <a:ln w="12700" cap="flat" cmpd="sng" algn="ctr">
              <a:no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24" name="Rectangle 7"/>
            <p:cNvSpPr/>
            <p:nvPr/>
          </p:nvSpPr>
          <p:spPr>
            <a:xfrm>
              <a:off x="1194516" y="4149080"/>
              <a:ext cx="517736" cy="36000"/>
            </a:xfrm>
            <a:prstGeom prst="rect">
              <a:avLst/>
            </a:prstGeom>
            <a:solidFill>
              <a:srgbClr val="FFC000"/>
            </a:solidFill>
            <a:ln w="12700" cap="flat" cmpd="sng" algn="ctr">
              <a:no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25" name="Rectangle 8"/>
            <p:cNvSpPr/>
            <p:nvPr/>
          </p:nvSpPr>
          <p:spPr>
            <a:xfrm>
              <a:off x="1745648" y="4149080"/>
              <a:ext cx="517736" cy="36000"/>
            </a:xfrm>
            <a:prstGeom prst="rect">
              <a:avLst/>
            </a:prstGeom>
            <a:solidFill>
              <a:sysClr val="windowText" lastClr="000000">
                <a:lumMod val="65000"/>
                <a:lumOff val="35000"/>
              </a:sysClr>
            </a:solidFill>
            <a:ln w="12700" cap="flat" cmpd="sng" algn="ctr">
              <a:no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27" name="Rectangle 7"/>
            <p:cNvSpPr/>
            <p:nvPr/>
          </p:nvSpPr>
          <p:spPr>
            <a:xfrm>
              <a:off x="2296780" y="4149080"/>
              <a:ext cx="517736" cy="36000"/>
            </a:xfrm>
            <a:prstGeom prst="rect">
              <a:avLst/>
            </a:prstGeom>
            <a:solidFill>
              <a:srgbClr val="FFC000"/>
            </a:solidFill>
            <a:ln w="12700" cap="flat" cmpd="sng" algn="ctr">
              <a:no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grpSp>
      <p:sp>
        <p:nvSpPr>
          <p:cNvPr id="31" name="矩形 30"/>
          <p:cNvSpPr/>
          <p:nvPr/>
        </p:nvSpPr>
        <p:spPr>
          <a:xfrm>
            <a:off x="1724313" y="2812851"/>
            <a:ext cx="8630096" cy="2308324"/>
          </a:xfrm>
          <a:prstGeom prst="rect">
            <a:avLst/>
          </a:prstGeom>
        </p:spPr>
        <p:txBody>
          <a:bodyPr wrap="square">
            <a:spAutoFit/>
          </a:bodyPr>
          <a:lstStyle/>
          <a:p>
            <a:pPr marL="285750" indent="-285750" algn="just">
              <a:buFont typeface="Wingdings" panose="05000000000000000000" pitchFamily="2" charset="2"/>
              <a:buChar char="p"/>
            </a:pPr>
            <a:r>
              <a:rPr lang="zh-TW" altLang="en-US" sz="2400" dirty="0">
                <a:solidFill>
                  <a:prstClr val="black"/>
                </a:solidFill>
                <a:latin typeface="微軟正黑體" pitchFamily="34" charset="-120"/>
                <a:ea typeface="微軟正黑體" pitchFamily="34" charset="-120"/>
              </a:rPr>
              <a:t>聯盟協助會員廠商</a:t>
            </a:r>
            <a:r>
              <a:rPr lang="zh-TW" altLang="en-US" sz="2400" dirty="0">
                <a:solidFill>
                  <a:srgbClr val="0070C0"/>
                </a:solidFill>
                <a:latin typeface="微軟正黑體" panose="020B0604030504040204" pitchFamily="34" charset="-120"/>
                <a:ea typeface="微軟正黑體" panose="020B0604030504040204" pitchFamily="34" charset="-120"/>
              </a:rPr>
              <a:t>陽明生醫股份有限公司</a:t>
            </a:r>
            <a:r>
              <a:rPr lang="zh-TW" altLang="en-US" sz="2400" dirty="0">
                <a:solidFill>
                  <a:prstClr val="black"/>
                </a:solidFill>
                <a:latin typeface="微軟正黑體" pitchFamily="34" charset="-120"/>
                <a:ea typeface="微軟正黑體" pitchFamily="34" charset="-120"/>
              </a:rPr>
              <a:t>在</a:t>
            </a:r>
            <a:r>
              <a:rPr lang="zh-TW" altLang="en-US" sz="2400" dirty="0">
                <a:solidFill>
                  <a:srgbClr val="0070C0"/>
                </a:solidFill>
                <a:latin typeface="微軟正黑體" panose="020B0604030504040204" pitchFamily="34" charset="-120"/>
                <a:ea typeface="微軟正黑體" panose="020B0604030504040204" pitchFamily="34" charset="-120"/>
              </a:rPr>
              <a:t>原料開發</a:t>
            </a:r>
            <a:r>
              <a:rPr lang="zh-TW" altLang="en-US" sz="2400" dirty="0">
                <a:solidFill>
                  <a:prstClr val="black"/>
                </a:solidFill>
                <a:latin typeface="微軟正黑體" pitchFamily="34" charset="-120"/>
                <a:ea typeface="微軟正黑體" pitchFamily="34" charset="-120"/>
              </a:rPr>
              <a:t>製程中，提供黃豆發酵代謝產物之專業檢測服務，解決既有檢測干擾之問題，加速原料開發速度，且檢測穩定性良好。</a:t>
            </a:r>
            <a:br>
              <a:rPr lang="zh-TW" altLang="en-US" sz="2400" dirty="0">
                <a:solidFill>
                  <a:prstClr val="black"/>
                </a:solidFill>
                <a:latin typeface="微軟正黑體" pitchFamily="34" charset="-120"/>
                <a:ea typeface="微軟正黑體" pitchFamily="34" charset="-120"/>
              </a:rPr>
            </a:br>
            <a:r>
              <a:rPr lang="zh-TW" altLang="en-US" sz="2400" dirty="0">
                <a:solidFill>
                  <a:prstClr val="black"/>
                </a:solidFill>
                <a:latin typeface="微軟正黑體" pitchFamily="34" charset="-120"/>
                <a:ea typeface="微軟正黑體" pitchFamily="34" charset="-120"/>
              </a:rPr>
              <a:t>提升產業效益情形：由貴單位提供之檢驗數據，可精準判斷如何改善實驗條件，以達產率最佳化；貴單位</a:t>
            </a:r>
            <a:r>
              <a:rPr lang="zh-TW" altLang="en-US" sz="2400" b="1" dirty="0">
                <a:solidFill>
                  <a:srgbClr val="0000FF"/>
                </a:solidFill>
                <a:latin typeface="微軟正黑體" pitchFamily="34" charset="-120"/>
                <a:ea typeface="微軟正黑體" pitchFamily="34" charset="-120"/>
              </a:rPr>
              <a:t>檢測報告分析精確且交付時間快速，有助於提升整體研發效率</a:t>
            </a:r>
            <a:r>
              <a:rPr lang="zh-TW" altLang="en-US" sz="2400" dirty="0">
                <a:solidFill>
                  <a:prstClr val="black"/>
                </a:solidFill>
                <a:latin typeface="微軟正黑體" pitchFamily="34" charset="-120"/>
                <a:ea typeface="微軟正黑體" pitchFamily="34" charset="-120"/>
              </a:rPr>
              <a:t>。</a:t>
            </a:r>
            <a:endParaRPr lang="zh-TW" altLang="en-US" sz="2400" kern="0" dirty="0">
              <a:solidFill>
                <a:schemeClr val="tx2">
                  <a:lumMod val="75000"/>
                </a:schemeClr>
              </a:solidFill>
              <a:latin typeface="微軟正黑體" pitchFamily="34" charset="-120"/>
              <a:ea typeface="微軟正黑體" pitchFamily="34" charset="-120"/>
            </a:endParaRPr>
          </a:p>
        </p:txBody>
      </p:sp>
      <p:pic>
        <p:nvPicPr>
          <p:cNvPr id="7170" name="Picture 2" descr="陽明生醫股份有限公司｜工作徵才簡介｜1111人力銀行">
            <a:extLst>
              <a:ext uri="{FF2B5EF4-FFF2-40B4-BE49-F238E27FC236}">
                <a16:creationId xmlns:a16="http://schemas.microsoft.com/office/drawing/2014/main" id="{8039807F-C6F8-48B2-A55D-3DDC33B17A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4138" y="1476459"/>
            <a:ext cx="3705225" cy="12382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17975886"/>
      </p:ext>
    </p:extLst>
  </p:cSld>
  <p:clrMapOvr>
    <a:masterClrMapping/>
  </p:clrMapOvr>
  <mc:AlternateContent xmlns:mc="http://schemas.openxmlformats.org/markup-compatibility/2006" xmlns:p14="http://schemas.microsoft.com/office/powerpoint/2010/main">
    <mc:Choice Requires="p14">
      <p:transition spd="slow" p14:dur="2000" advClick="0" advTm="3800">
        <p:cut/>
      </p:transition>
    </mc:Choice>
    <mc:Fallback xmlns="">
      <p:transition spd="slow" advClick="0" advTm="3800">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94EA3141-04E8-4711-97A2-A80487F019FD}" type="slidenum">
              <a:rPr lang="zh-TW" altLang="en-US" smtClean="0">
                <a:solidFill>
                  <a:prstClr val="black">
                    <a:tint val="75000"/>
                  </a:prstClr>
                </a:solidFill>
              </a:rPr>
              <a:pPr/>
              <a:t>16</a:t>
            </a:fld>
            <a:endParaRPr lang="zh-TW" altLang="en-US">
              <a:solidFill>
                <a:prstClr val="black">
                  <a:tint val="75000"/>
                </a:prstClr>
              </a:solidFill>
            </a:endParaRPr>
          </a:p>
        </p:txBody>
      </p:sp>
      <p:sp>
        <p:nvSpPr>
          <p:cNvPr id="3" name="矩形 2"/>
          <p:cNvSpPr/>
          <p:nvPr/>
        </p:nvSpPr>
        <p:spPr>
          <a:xfrm>
            <a:off x="3579539" y="312206"/>
            <a:ext cx="5256567" cy="1169551"/>
          </a:xfrm>
          <a:prstGeom prst="rect">
            <a:avLst/>
          </a:prstGeom>
        </p:spPr>
        <p:txBody>
          <a:bodyPr wrap="none">
            <a:spAutoFit/>
          </a:bodyPr>
          <a:lstStyle/>
          <a:p>
            <a:pPr>
              <a:spcAft>
                <a:spcPts val="600"/>
              </a:spcAft>
            </a:pPr>
            <a:r>
              <a:rPr lang="zh-TW" altLang="en-US" sz="2000" b="1" dirty="0">
                <a:solidFill>
                  <a:schemeClr val="accent6">
                    <a:lumMod val="50000"/>
                  </a:schemeClr>
                </a:solidFill>
                <a:latin typeface="微軟正黑體" panose="020B0604030504040204" pitchFamily="34" charset="-120"/>
                <a:ea typeface="微軟正黑體" panose="020B0604030504040204" pitchFamily="34" charset="-120"/>
              </a:rPr>
              <a:t>藥物不純物</a:t>
            </a:r>
            <a:r>
              <a:rPr lang="en-US" altLang="zh-TW" sz="2000" b="1" dirty="0">
                <a:solidFill>
                  <a:schemeClr val="accent6">
                    <a:lumMod val="50000"/>
                  </a:schemeClr>
                </a:solidFill>
                <a:latin typeface="微軟正黑體" panose="020B0604030504040204" pitchFamily="34" charset="-120"/>
                <a:ea typeface="微軟正黑體" panose="020B0604030504040204" pitchFamily="34" charset="-120"/>
              </a:rPr>
              <a:t>/</a:t>
            </a:r>
            <a:r>
              <a:rPr lang="zh-TW" altLang="en-US" sz="2000" b="1" dirty="0">
                <a:solidFill>
                  <a:schemeClr val="accent6">
                    <a:lumMod val="50000"/>
                  </a:schemeClr>
                </a:solidFill>
                <a:latin typeface="微軟正黑體" panose="020B0604030504040204" pitchFamily="34" charset="-120"/>
                <a:ea typeface="微軟正黑體" panose="020B0604030504040204" pitchFamily="34" charset="-120"/>
              </a:rPr>
              <a:t>代謝暨中草藥成分結構鑑定</a:t>
            </a:r>
            <a:endParaRPr lang="en-US" altLang="zh-TW" sz="2000" b="1" dirty="0">
              <a:solidFill>
                <a:schemeClr val="accent6">
                  <a:lumMod val="50000"/>
                </a:schemeClr>
              </a:solidFill>
              <a:latin typeface="微軟正黑體" panose="020B0604030504040204" pitchFamily="34" charset="-120"/>
              <a:ea typeface="微軟正黑體" panose="020B0604030504040204" pitchFamily="34" charset="-120"/>
            </a:endParaRPr>
          </a:p>
          <a:p>
            <a:pPr>
              <a:spcAft>
                <a:spcPts val="600"/>
              </a:spcAft>
            </a:pPr>
            <a:r>
              <a:rPr lang="zh-TW" altLang="en-US" sz="2000" b="1" dirty="0">
                <a:solidFill>
                  <a:srgbClr val="0070C0"/>
                </a:solidFill>
                <a:latin typeface="微軟正黑體" panose="020B0604030504040204" pitchFamily="34" charset="-120"/>
                <a:ea typeface="微軟正黑體" panose="020B0604030504040204" pitchFamily="34" charset="-120"/>
              </a:rPr>
              <a:t>國立臺灣大學醫學院藥學系暨研究所</a:t>
            </a:r>
            <a:r>
              <a:rPr lang="en-US" altLang="zh-TW" sz="2000" b="1" dirty="0">
                <a:solidFill>
                  <a:srgbClr val="0070C0"/>
                </a:solidFill>
                <a:latin typeface="微軟正黑體" panose="020B0604030504040204" pitchFamily="34" charset="-120"/>
                <a:ea typeface="微軟正黑體" panose="020B0604030504040204" pitchFamily="34" charset="-120"/>
              </a:rPr>
              <a:t>/</a:t>
            </a:r>
            <a:r>
              <a:rPr lang="zh-TW" altLang="en-US" sz="2000" b="1" dirty="0">
                <a:solidFill>
                  <a:srgbClr val="0070C0"/>
                </a:solidFill>
                <a:latin typeface="微軟正黑體" panose="020B0604030504040204" pitchFamily="34" charset="-120"/>
                <a:ea typeface="微軟正黑體" panose="020B0604030504040204" pitchFamily="34" charset="-120"/>
              </a:rPr>
              <a:t> </a:t>
            </a:r>
            <a:r>
              <a:rPr lang="zh-TW" altLang="en-US" sz="2000" b="1" dirty="0">
                <a:solidFill>
                  <a:srgbClr val="0070C0"/>
                </a:solidFill>
                <a:latin typeface="新細明體" pitchFamily="18" charset="-120"/>
                <a:ea typeface="新細明體" pitchFamily="18" charset="-120"/>
              </a:rPr>
              <a:t>梁碧惠</a:t>
            </a:r>
          </a:p>
          <a:p>
            <a:pPr>
              <a:spcAft>
                <a:spcPts val="600"/>
              </a:spcAft>
            </a:pPr>
            <a:endParaRPr lang="zh-TW" altLang="en-US" sz="2000" b="1" dirty="0">
              <a:solidFill>
                <a:srgbClr val="0070C0"/>
              </a:solidFill>
              <a:latin typeface="微軟正黑體" panose="020B0604030504040204" pitchFamily="34" charset="-120"/>
              <a:ea typeface="微軟正黑體" panose="020B0604030504040204" pitchFamily="34" charset="-120"/>
            </a:endParaRPr>
          </a:p>
        </p:txBody>
      </p:sp>
      <p:cxnSp>
        <p:nvCxnSpPr>
          <p:cNvPr id="8" name="直線接點 7"/>
          <p:cNvCxnSpPr/>
          <p:nvPr/>
        </p:nvCxnSpPr>
        <p:spPr>
          <a:xfrm>
            <a:off x="3570538" y="704620"/>
            <a:ext cx="3600000" cy="0"/>
          </a:xfrm>
          <a:prstGeom prst="line">
            <a:avLst/>
          </a:prstGeom>
          <a:ln>
            <a:solidFill>
              <a:srgbClr val="FFC000"/>
            </a:solidFill>
            <a:tailEnd type="oval"/>
          </a:ln>
        </p:spPr>
        <p:style>
          <a:lnRef idx="1">
            <a:schemeClr val="accent1"/>
          </a:lnRef>
          <a:fillRef idx="0">
            <a:schemeClr val="accent1"/>
          </a:fillRef>
          <a:effectRef idx="0">
            <a:schemeClr val="accent1"/>
          </a:effectRef>
          <a:fontRef idx="minor">
            <a:schemeClr val="tx1"/>
          </a:fontRef>
        </p:style>
      </p:cxnSp>
      <p:sp>
        <p:nvSpPr>
          <p:cNvPr id="9" name="標題 1">
            <a:extLst>
              <a:ext uri="{FF2B5EF4-FFF2-40B4-BE49-F238E27FC236}">
                <a16:creationId xmlns:a16="http://schemas.microsoft.com/office/drawing/2014/main" id="{AF7F38BD-2E5C-4EFF-83E7-BC1790A68B90}"/>
              </a:ext>
            </a:extLst>
          </p:cNvPr>
          <p:cNvSpPr txBox="1">
            <a:spLocks/>
          </p:cNvSpPr>
          <p:nvPr/>
        </p:nvSpPr>
        <p:spPr>
          <a:xfrm>
            <a:off x="1775520" y="197058"/>
            <a:ext cx="1800000" cy="61983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dist">
              <a:defRPr/>
            </a:pPr>
            <a:r>
              <a:rPr lang="zh-TW" altLang="en-US" sz="2400" b="1" dirty="0">
                <a:solidFill>
                  <a:srgbClr val="002060"/>
                </a:solidFill>
                <a:latin typeface="微軟正黑體" panose="020B0604030504040204" pitchFamily="34" charset="-120"/>
                <a:ea typeface="微軟正黑體" panose="020B0604030504040204" pitchFamily="34" charset="-120"/>
                <a:cs typeface="Times New Roman" pitchFamily="18" charset="0"/>
              </a:rPr>
              <a:t>產學小聯盟</a:t>
            </a:r>
          </a:p>
        </p:txBody>
      </p:sp>
      <p:sp>
        <p:nvSpPr>
          <p:cNvPr id="10" name="標題 1">
            <a:extLst>
              <a:ext uri="{FF2B5EF4-FFF2-40B4-BE49-F238E27FC236}">
                <a16:creationId xmlns:a16="http://schemas.microsoft.com/office/drawing/2014/main" id="{AF7F38BD-2E5C-4EFF-83E7-BC1790A68B90}"/>
              </a:ext>
            </a:extLst>
          </p:cNvPr>
          <p:cNvSpPr txBox="1">
            <a:spLocks/>
          </p:cNvSpPr>
          <p:nvPr/>
        </p:nvSpPr>
        <p:spPr>
          <a:xfrm>
            <a:off x="1775520" y="588838"/>
            <a:ext cx="1800000" cy="61983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dist">
              <a:defRPr/>
            </a:pPr>
            <a:r>
              <a:rPr lang="zh-TW" altLang="en-US" sz="2400" b="1" dirty="0">
                <a:solidFill>
                  <a:srgbClr val="002060"/>
                </a:solidFill>
                <a:latin typeface="微軟正黑體" panose="020B0604030504040204" pitchFamily="34" charset="-120"/>
                <a:ea typeface="微軟正黑體" panose="020B0604030504040204" pitchFamily="34" charset="-120"/>
                <a:cs typeface="Times New Roman" pitchFamily="18" charset="0"/>
              </a:rPr>
              <a:t>實績案例</a:t>
            </a:r>
          </a:p>
        </p:txBody>
      </p:sp>
      <p:cxnSp>
        <p:nvCxnSpPr>
          <p:cNvPr id="11" name="直線接點 10"/>
          <p:cNvCxnSpPr/>
          <p:nvPr/>
        </p:nvCxnSpPr>
        <p:spPr>
          <a:xfrm>
            <a:off x="3575520" y="346790"/>
            <a:ext cx="0" cy="723275"/>
          </a:xfrm>
          <a:prstGeom prst="line">
            <a:avLst/>
          </a:prstGeom>
          <a:ln w="9525">
            <a:solidFill>
              <a:srgbClr val="FFC000"/>
            </a:solidFill>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1724313" y="1673288"/>
            <a:ext cx="3775393" cy="523220"/>
          </a:xfrm>
          <a:prstGeom prst="rect">
            <a:avLst/>
          </a:prstGeom>
        </p:spPr>
        <p:txBody>
          <a:bodyPr wrap="none">
            <a:spAutoFit/>
          </a:bodyPr>
          <a:lstStyle/>
          <a:p>
            <a:pPr>
              <a:defRPr/>
            </a:pPr>
            <a:r>
              <a:rPr lang="zh-TW" altLang="en-US" sz="2800" b="1" kern="0" dirty="0">
                <a:solidFill>
                  <a:srgbClr val="7030A0"/>
                </a:solidFill>
                <a:latin typeface="微軟正黑體"/>
                <a:ea typeface="微軟正黑體"/>
              </a:rPr>
              <a:t>聯盟輔導廠商實績案例</a:t>
            </a:r>
          </a:p>
        </p:txBody>
      </p:sp>
      <p:grpSp>
        <p:nvGrpSpPr>
          <p:cNvPr id="28" name="群組 27"/>
          <p:cNvGrpSpPr/>
          <p:nvPr/>
        </p:nvGrpSpPr>
        <p:grpSpPr>
          <a:xfrm>
            <a:off x="1839500" y="2130351"/>
            <a:ext cx="3600400" cy="67667"/>
            <a:chOff x="643384" y="4149080"/>
            <a:chExt cx="2171132" cy="36000"/>
          </a:xfrm>
        </p:grpSpPr>
        <p:sp>
          <p:nvSpPr>
            <p:cNvPr id="23" name="Rectangle 6"/>
            <p:cNvSpPr/>
            <p:nvPr/>
          </p:nvSpPr>
          <p:spPr>
            <a:xfrm>
              <a:off x="643384" y="4149080"/>
              <a:ext cx="517736" cy="36000"/>
            </a:xfrm>
            <a:prstGeom prst="rect">
              <a:avLst/>
            </a:prstGeom>
            <a:solidFill>
              <a:sysClr val="windowText" lastClr="000000">
                <a:lumMod val="65000"/>
                <a:lumOff val="35000"/>
              </a:sysClr>
            </a:solidFill>
            <a:ln w="12700" cap="flat" cmpd="sng" algn="ctr">
              <a:no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24" name="Rectangle 7"/>
            <p:cNvSpPr/>
            <p:nvPr/>
          </p:nvSpPr>
          <p:spPr>
            <a:xfrm>
              <a:off x="1194516" y="4149080"/>
              <a:ext cx="517736" cy="36000"/>
            </a:xfrm>
            <a:prstGeom prst="rect">
              <a:avLst/>
            </a:prstGeom>
            <a:solidFill>
              <a:srgbClr val="FFC000"/>
            </a:solidFill>
            <a:ln w="12700" cap="flat" cmpd="sng" algn="ctr">
              <a:no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25" name="Rectangle 8"/>
            <p:cNvSpPr/>
            <p:nvPr/>
          </p:nvSpPr>
          <p:spPr>
            <a:xfrm>
              <a:off x="1745648" y="4149080"/>
              <a:ext cx="517736" cy="36000"/>
            </a:xfrm>
            <a:prstGeom prst="rect">
              <a:avLst/>
            </a:prstGeom>
            <a:solidFill>
              <a:sysClr val="windowText" lastClr="000000">
                <a:lumMod val="65000"/>
                <a:lumOff val="35000"/>
              </a:sysClr>
            </a:solidFill>
            <a:ln w="12700" cap="flat" cmpd="sng" algn="ctr">
              <a:no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27" name="Rectangle 7"/>
            <p:cNvSpPr/>
            <p:nvPr/>
          </p:nvSpPr>
          <p:spPr>
            <a:xfrm>
              <a:off x="2296780" y="4149080"/>
              <a:ext cx="517736" cy="36000"/>
            </a:xfrm>
            <a:prstGeom prst="rect">
              <a:avLst/>
            </a:prstGeom>
            <a:solidFill>
              <a:srgbClr val="FFC000"/>
            </a:solidFill>
            <a:ln w="12700" cap="flat" cmpd="sng" algn="ctr">
              <a:no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grpSp>
      <p:sp>
        <p:nvSpPr>
          <p:cNvPr id="31" name="矩形 30"/>
          <p:cNvSpPr/>
          <p:nvPr/>
        </p:nvSpPr>
        <p:spPr>
          <a:xfrm>
            <a:off x="1724313" y="2858034"/>
            <a:ext cx="8630096" cy="2677656"/>
          </a:xfrm>
          <a:prstGeom prst="rect">
            <a:avLst/>
          </a:prstGeom>
        </p:spPr>
        <p:txBody>
          <a:bodyPr wrap="square">
            <a:spAutoFit/>
          </a:bodyPr>
          <a:lstStyle/>
          <a:p>
            <a:pPr marL="285750" indent="-285750" algn="just">
              <a:buFont typeface="Wingdings" panose="05000000000000000000" pitchFamily="2" charset="2"/>
              <a:buChar char="p"/>
            </a:pPr>
            <a:r>
              <a:rPr lang="zh-TW" altLang="en-US" sz="2400" kern="0" dirty="0">
                <a:solidFill>
                  <a:schemeClr val="tx2">
                    <a:lumMod val="75000"/>
                  </a:schemeClr>
                </a:solidFill>
                <a:latin typeface="微軟正黑體" pitchFamily="34" charset="-120"/>
                <a:ea typeface="微軟正黑體" pitchFamily="34" charset="-120"/>
              </a:rPr>
              <a:t>協助會員</a:t>
            </a:r>
            <a:r>
              <a:rPr lang="zh-TW" altLang="en-US" sz="2400" kern="0" dirty="0">
                <a:solidFill>
                  <a:srgbClr val="0070C0"/>
                </a:solidFill>
                <a:latin typeface="微軟正黑體" pitchFamily="34" charset="-120"/>
                <a:ea typeface="微軟正黑體" pitchFamily="34" charset="-120"/>
              </a:rPr>
              <a:t>山酮新藥開發股份有限公司</a:t>
            </a:r>
            <a:r>
              <a:rPr lang="zh-TW" altLang="en-US" sz="2400" kern="0" dirty="0">
                <a:solidFill>
                  <a:schemeClr val="tx2">
                    <a:lumMod val="75000"/>
                  </a:schemeClr>
                </a:solidFill>
                <a:latin typeface="微軟正黑體" pitchFamily="34" charset="-120"/>
                <a:ea typeface="微軟正黑體" pitchFamily="34" charset="-120"/>
              </a:rPr>
              <a:t>對</a:t>
            </a:r>
            <a:r>
              <a:rPr lang="zh-TW" altLang="en-US" sz="2400" kern="0" dirty="0">
                <a:solidFill>
                  <a:srgbClr val="0070C0"/>
                </a:solidFill>
                <a:latin typeface="微軟正黑體" pitchFamily="34" charset="-120"/>
                <a:ea typeface="微軟正黑體" pitchFamily="34" charset="-120"/>
              </a:rPr>
              <a:t>植物藥與相關產品</a:t>
            </a:r>
            <a:r>
              <a:rPr lang="zh-TW" altLang="en-US" sz="2400" kern="0" dirty="0">
                <a:solidFill>
                  <a:schemeClr val="tx2">
                    <a:lumMod val="75000"/>
                  </a:schemeClr>
                </a:solidFill>
                <a:latin typeface="微軟正黑體" pitchFamily="34" charset="-120"/>
                <a:ea typeface="微軟正黑體" pitchFamily="34" charset="-120"/>
              </a:rPr>
              <a:t>中的成份做化學結構解析及鑑定，以及對各成份的定量分析，並提供相對應的分析方法和圖譜，且給予專業諮詢及協助文獻查詢，讓公司能夠更清晰地了解產品中的成分及含量。有助於</a:t>
            </a:r>
            <a:r>
              <a:rPr lang="zh-TW" altLang="en-US" sz="2400" b="1" dirty="0">
                <a:solidFill>
                  <a:srgbClr val="0000FF"/>
                </a:solidFill>
                <a:latin typeface="微軟正黑體" panose="020B0604030504040204" pitchFamily="34" charset="-120"/>
                <a:ea typeface="微軟正黑體" panose="020B0604030504040204" pitchFamily="34" charset="-120"/>
              </a:rPr>
              <a:t>加強品質管控，並且可以有更多機會有根據地釐清藥物的作用機制，對未來授權或是再進一步研究都相當有幫助</a:t>
            </a:r>
            <a:r>
              <a:rPr lang="zh-TW" altLang="en-US" sz="2400" kern="0" dirty="0">
                <a:solidFill>
                  <a:schemeClr val="tx2">
                    <a:lumMod val="75000"/>
                  </a:schemeClr>
                </a:solidFill>
                <a:latin typeface="微軟正黑體" pitchFamily="34" charset="-120"/>
                <a:ea typeface="微軟正黑體" pitchFamily="34" charset="-120"/>
              </a:rPr>
              <a:t>。</a:t>
            </a:r>
          </a:p>
          <a:p>
            <a:pPr algn="just"/>
            <a:endParaRPr lang="zh-TW" altLang="en-US" sz="2400" kern="0" dirty="0">
              <a:solidFill>
                <a:schemeClr val="tx2">
                  <a:lumMod val="75000"/>
                </a:schemeClr>
              </a:solidFill>
              <a:latin typeface="微軟正黑體" pitchFamily="34" charset="-120"/>
              <a:ea typeface="微軟正黑體" pitchFamily="34" charset="-120"/>
            </a:endParaRPr>
          </a:p>
        </p:txBody>
      </p:sp>
      <p:pic>
        <p:nvPicPr>
          <p:cNvPr id="1026" name="Picture 2" descr="Xantho Bio 山酮新藥">
            <a:extLst>
              <a:ext uri="{FF2B5EF4-FFF2-40B4-BE49-F238E27FC236}">
                <a16:creationId xmlns:a16="http://schemas.microsoft.com/office/drawing/2014/main" id="{7080DFD7-443C-45FA-B430-9D1EDB3103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694" y="1388630"/>
            <a:ext cx="1236037" cy="1075352"/>
          </a:xfrm>
          <a:prstGeom prst="rect">
            <a:avLst/>
          </a:prstGeom>
          <a:noFill/>
          <a:extLst>
            <a:ext uri="{909E8E84-426E-40DD-AFC4-6F175D3DCCD1}">
              <a14:hiddenFill xmlns:a14="http://schemas.microsoft.com/office/drawing/2010/main">
                <a:solidFill>
                  <a:srgbClr val="FFFFFF"/>
                </a:solidFill>
              </a14:hiddenFill>
            </a:ext>
          </a:extLst>
        </p:spPr>
      </p:pic>
      <p:sp>
        <p:nvSpPr>
          <p:cNvPr id="18" name="文字方塊 17">
            <a:extLst>
              <a:ext uri="{FF2B5EF4-FFF2-40B4-BE49-F238E27FC236}">
                <a16:creationId xmlns:a16="http://schemas.microsoft.com/office/drawing/2014/main" id="{48D9B70C-6FD6-4B4B-B3DF-7400D3EF22AB}"/>
              </a:ext>
            </a:extLst>
          </p:cNvPr>
          <p:cNvSpPr txBox="1"/>
          <p:nvPr/>
        </p:nvSpPr>
        <p:spPr>
          <a:xfrm>
            <a:off x="7986537" y="1544192"/>
            <a:ext cx="4073907" cy="830997"/>
          </a:xfrm>
          <a:prstGeom prst="rect">
            <a:avLst/>
          </a:prstGeom>
          <a:noFill/>
        </p:spPr>
        <p:txBody>
          <a:bodyPr wrap="square">
            <a:spAutoFit/>
          </a:bodyPr>
          <a:lstStyle/>
          <a:p>
            <a:r>
              <a:rPr lang="zh-TW" altLang="en-US" sz="2400" dirty="0">
                <a:solidFill>
                  <a:srgbClr val="9F005D"/>
                </a:solidFill>
                <a:latin typeface="微軟正黑體" panose="020B0604030504040204" pitchFamily="34" charset="-120"/>
                <a:ea typeface="微軟正黑體" panose="020B0604030504040204" pitchFamily="34" charset="-120"/>
              </a:rPr>
              <a:t>山酮新藥開發股份有限公司</a:t>
            </a:r>
            <a:r>
              <a:rPr lang="en-US" altLang="zh-TW" sz="2400" b="0" i="0" dirty="0" err="1">
                <a:solidFill>
                  <a:srgbClr val="9F005D"/>
                </a:solidFill>
                <a:effectLst/>
                <a:latin typeface="微軟正黑體" panose="020B0604030504040204" pitchFamily="34" charset="-120"/>
                <a:ea typeface="微軟正黑體" panose="020B0604030504040204" pitchFamily="34" charset="-120"/>
              </a:rPr>
              <a:t>Xantho</a:t>
            </a:r>
            <a:r>
              <a:rPr lang="en-US" altLang="zh-TW" sz="2400" b="0" i="0" dirty="0">
                <a:solidFill>
                  <a:srgbClr val="9F005D"/>
                </a:solidFill>
                <a:effectLst/>
                <a:latin typeface="微軟正黑體" panose="020B0604030504040204" pitchFamily="34" charset="-120"/>
                <a:ea typeface="微軟正黑體" panose="020B0604030504040204" pitchFamily="34" charset="-120"/>
              </a:rPr>
              <a:t> Biotechnology</a:t>
            </a:r>
            <a:endParaRPr lang="zh-TW" altLang="en-US" sz="2400" dirty="0">
              <a:solidFill>
                <a:srgbClr val="9F005D"/>
              </a:solidFill>
              <a:latin typeface="微軟正黑體" panose="020B0604030504040204" pitchFamily="34" charset="-120"/>
              <a:ea typeface="微軟正黑體" panose="020B0604030504040204" pitchFamily="34" charset="-120"/>
            </a:endParaRPr>
          </a:p>
        </p:txBody>
      </p:sp>
    </p:spTree>
    <p:custDataLst>
      <p:tags r:id="rId1"/>
    </p:custDataLst>
    <p:extLst>
      <p:ext uri="{BB962C8B-B14F-4D97-AF65-F5344CB8AC3E}">
        <p14:creationId xmlns:p14="http://schemas.microsoft.com/office/powerpoint/2010/main" val="296579696"/>
      </p:ext>
    </p:extLst>
  </p:cSld>
  <p:clrMapOvr>
    <a:masterClrMapping/>
  </p:clrMapOvr>
  <mc:AlternateContent xmlns:mc="http://schemas.openxmlformats.org/markup-compatibility/2006" xmlns:p14="http://schemas.microsoft.com/office/powerpoint/2010/main">
    <mc:Choice Requires="p14">
      <p:transition spd="slow" p14:dur="2000" advClick="0" advTm="3800">
        <p:cut/>
      </p:transition>
    </mc:Choice>
    <mc:Fallback xmlns="">
      <p:transition spd="slow" advClick="0" advTm="3800">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7816B6DB-108E-493A-824B-1AA8F8AAD663}"/>
              </a:ext>
            </a:extLst>
          </p:cNvPr>
          <p:cNvSpPr>
            <a:spLocks noGrp="1"/>
          </p:cNvSpPr>
          <p:nvPr>
            <p:ph type="sldNum" sz="quarter" idx="12"/>
          </p:nvPr>
        </p:nvSpPr>
        <p:spPr/>
        <p:txBody>
          <a:bodyPr/>
          <a:lstStyle/>
          <a:p>
            <a:fld id="{A172BDAF-B01C-4DDA-B3A3-F7A29D594AD7}" type="slidenum">
              <a:rPr lang="zh-TW" altLang="en-US" smtClean="0"/>
              <a:pPr/>
              <a:t>17</a:t>
            </a:fld>
            <a:endParaRPr lang="zh-TW" altLang="en-US"/>
          </a:p>
        </p:txBody>
      </p:sp>
      <p:sp>
        <p:nvSpPr>
          <p:cNvPr id="5" name="標題 1">
            <a:extLst>
              <a:ext uri="{FF2B5EF4-FFF2-40B4-BE49-F238E27FC236}">
                <a16:creationId xmlns:a16="http://schemas.microsoft.com/office/drawing/2014/main" id="{20EAFCD7-ACB9-44B9-91EF-555CFA808C2A}"/>
              </a:ext>
            </a:extLst>
          </p:cNvPr>
          <p:cNvSpPr>
            <a:spLocks noGrp="1"/>
          </p:cNvSpPr>
          <p:nvPr>
            <p:ph type="title"/>
          </p:nvPr>
        </p:nvSpPr>
        <p:spPr>
          <a:xfrm>
            <a:off x="838200" y="365125"/>
            <a:ext cx="10515600" cy="1325563"/>
          </a:xfrm>
        </p:spPr>
        <p:txBody>
          <a:bodyPr>
            <a:normAutofit fontScale="90000"/>
          </a:bodyPr>
          <a:lstStyle/>
          <a:p>
            <a:r>
              <a:rPr lang="en-US" altLang="zh-TW" sz="2800" b="1" dirty="0"/>
              <a:t>Isolation of anti-SARS-CoV-2 natural products extracted from </a:t>
            </a:r>
            <a:r>
              <a:rPr lang="en-US" altLang="zh-TW" sz="2800" b="1" i="1" dirty="0"/>
              <a:t>Mentha canadensis</a:t>
            </a:r>
            <a:r>
              <a:rPr lang="en-US" altLang="zh-TW" sz="2800" b="1" dirty="0"/>
              <a:t> and the semi-synthesis of antiviral derivatives</a:t>
            </a:r>
            <a:br>
              <a:rPr lang="zh-TW" altLang="zh-TW" sz="2800" dirty="0"/>
            </a:br>
            <a:endParaRPr lang="zh-TW" altLang="en-US" sz="2800" dirty="0"/>
          </a:p>
        </p:txBody>
      </p:sp>
      <p:pic>
        <p:nvPicPr>
          <p:cNvPr id="6" name="圖片 5">
            <a:extLst>
              <a:ext uri="{FF2B5EF4-FFF2-40B4-BE49-F238E27FC236}">
                <a16:creationId xmlns:a16="http://schemas.microsoft.com/office/drawing/2014/main" id="{2A42C468-BB07-448F-B724-21288909C68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435" y="2234703"/>
            <a:ext cx="5981700" cy="3402965"/>
          </a:xfrm>
          <a:prstGeom prst="rect">
            <a:avLst/>
          </a:prstGeom>
          <a:noFill/>
        </p:spPr>
      </p:pic>
      <p:pic>
        <p:nvPicPr>
          <p:cNvPr id="7" name="Picture 10">
            <a:extLst>
              <a:ext uri="{FF2B5EF4-FFF2-40B4-BE49-F238E27FC236}">
                <a16:creationId xmlns:a16="http://schemas.microsoft.com/office/drawing/2014/main" id="{27C4C487-833B-4DBE-9C1D-4AE99824EC5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6092" y="1394625"/>
            <a:ext cx="5593987" cy="2306465"/>
          </a:xfrm>
          <a:prstGeom prst="rect">
            <a:avLst/>
          </a:prstGeom>
          <a:noFill/>
          <a:ln>
            <a:noFill/>
          </a:ln>
        </p:spPr>
      </p:pic>
      <p:sp>
        <p:nvSpPr>
          <p:cNvPr id="8" name="Rectangle 2">
            <a:extLst>
              <a:ext uri="{FF2B5EF4-FFF2-40B4-BE49-F238E27FC236}">
                <a16:creationId xmlns:a16="http://schemas.microsoft.com/office/drawing/2014/main" id="{66EA4341-461D-4248-A716-268E0FC25EAC}"/>
              </a:ext>
            </a:extLst>
          </p:cNvPr>
          <p:cNvSpPr>
            <a:spLocks noChangeArrowheads="1"/>
          </p:cNvSpPr>
          <p:nvPr/>
        </p:nvSpPr>
        <p:spPr bwMode="auto">
          <a:xfrm flipV="1">
            <a:off x="266570" y="1939836"/>
            <a:ext cx="582943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TW" altLang="en-US"/>
          </a:p>
        </p:txBody>
      </p:sp>
      <p:graphicFrame>
        <p:nvGraphicFramePr>
          <p:cNvPr id="9" name="物件 8">
            <a:extLst>
              <a:ext uri="{FF2B5EF4-FFF2-40B4-BE49-F238E27FC236}">
                <a16:creationId xmlns:a16="http://schemas.microsoft.com/office/drawing/2014/main" id="{AAC50A2B-7B2D-4FB6-A72D-E7788F3B4934}"/>
              </a:ext>
            </a:extLst>
          </p:cNvPr>
          <p:cNvGraphicFramePr>
            <a:graphicFrameLocks noChangeAspect="1"/>
          </p:cNvGraphicFramePr>
          <p:nvPr/>
        </p:nvGraphicFramePr>
        <p:xfrm>
          <a:off x="7922724" y="3774662"/>
          <a:ext cx="3185768" cy="2306465"/>
        </p:xfrm>
        <a:graphic>
          <a:graphicData uri="http://schemas.openxmlformats.org/presentationml/2006/ole">
            <mc:AlternateContent xmlns:mc="http://schemas.openxmlformats.org/markup-compatibility/2006">
              <mc:Choice xmlns:v="urn:schemas-microsoft-com:vml" Requires="v">
                <p:oleObj spid="_x0000_s2094" name="CS ChemDraw Drawing" r:id="rId5" imgW="6237909" imgH="4513978" progId="ChemDraw.Document.6.0">
                  <p:embed/>
                </p:oleObj>
              </mc:Choice>
              <mc:Fallback>
                <p:oleObj name="CS ChemDraw Drawing" r:id="rId5" imgW="6237909" imgH="4513978" progId="ChemDraw.Document.6.0">
                  <p:embed/>
                  <p:pic>
                    <p:nvPicPr>
                      <p:cNvPr id="9" name="物件 8">
                        <a:extLst>
                          <a:ext uri="{FF2B5EF4-FFF2-40B4-BE49-F238E27FC236}">
                            <a16:creationId xmlns:a16="http://schemas.microsoft.com/office/drawing/2014/main" id="{AAC50A2B-7B2D-4FB6-A72D-E7788F3B493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22724" y="3774662"/>
                        <a:ext cx="3185768" cy="2306465"/>
                      </a:xfrm>
                      <a:prstGeom prst="rect">
                        <a:avLst/>
                      </a:prstGeom>
                      <a:noFill/>
                    </p:spPr>
                  </p:pic>
                </p:oleObj>
              </mc:Fallback>
            </mc:AlternateContent>
          </a:graphicData>
        </a:graphic>
      </p:graphicFrame>
      <p:graphicFrame>
        <p:nvGraphicFramePr>
          <p:cNvPr id="10" name="物件 9">
            <a:extLst>
              <a:ext uri="{FF2B5EF4-FFF2-40B4-BE49-F238E27FC236}">
                <a16:creationId xmlns:a16="http://schemas.microsoft.com/office/drawing/2014/main" id="{8FF369E2-9F3D-41BD-A026-D9B4B89D5B01}"/>
              </a:ext>
            </a:extLst>
          </p:cNvPr>
          <p:cNvGraphicFramePr>
            <a:graphicFrameLocks noChangeAspect="1"/>
          </p:cNvGraphicFramePr>
          <p:nvPr/>
        </p:nvGraphicFramePr>
        <p:xfrm>
          <a:off x="7257883" y="5902064"/>
          <a:ext cx="3850609" cy="1001550"/>
        </p:xfrm>
        <a:graphic>
          <a:graphicData uri="http://schemas.openxmlformats.org/presentationml/2006/ole">
            <mc:AlternateContent xmlns:mc="http://schemas.openxmlformats.org/markup-compatibility/2006">
              <mc:Choice xmlns:v="urn:schemas-microsoft-com:vml" Requires="v">
                <p:oleObj spid="_x0000_s2095" name="CS ChemDraw Drawing" r:id="rId7" imgW="5303520" imgH="1379094" progId="ChemDraw.Document.6.0">
                  <p:embed/>
                </p:oleObj>
              </mc:Choice>
              <mc:Fallback>
                <p:oleObj name="CS ChemDraw Drawing" r:id="rId7" imgW="5303520" imgH="1379094" progId="ChemDraw.Document.6.0">
                  <p:embed/>
                  <p:pic>
                    <p:nvPicPr>
                      <p:cNvPr id="10" name="物件 9">
                        <a:extLst>
                          <a:ext uri="{FF2B5EF4-FFF2-40B4-BE49-F238E27FC236}">
                            <a16:creationId xmlns:a16="http://schemas.microsoft.com/office/drawing/2014/main" id="{8FF369E2-9F3D-41BD-A026-D9B4B89D5B0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57883" y="5902064"/>
                        <a:ext cx="3850609" cy="1001550"/>
                      </a:xfrm>
                      <a:prstGeom prst="rect">
                        <a:avLst/>
                      </a:prstGeom>
                      <a:noFill/>
                    </p:spPr>
                  </p:pic>
                </p:oleObj>
              </mc:Fallback>
            </mc:AlternateContent>
          </a:graphicData>
        </a:graphic>
      </p:graphicFrame>
      <p:sp>
        <p:nvSpPr>
          <p:cNvPr id="11" name="文字方塊 10">
            <a:extLst>
              <a:ext uri="{FF2B5EF4-FFF2-40B4-BE49-F238E27FC236}">
                <a16:creationId xmlns:a16="http://schemas.microsoft.com/office/drawing/2014/main" id="{74B3DB7B-B5F4-4438-951A-38D86A88D133}"/>
              </a:ext>
            </a:extLst>
          </p:cNvPr>
          <p:cNvSpPr txBox="1"/>
          <p:nvPr/>
        </p:nvSpPr>
        <p:spPr>
          <a:xfrm>
            <a:off x="838200" y="1220332"/>
            <a:ext cx="6093228" cy="646331"/>
          </a:xfrm>
          <a:prstGeom prst="rect">
            <a:avLst/>
          </a:prstGeom>
          <a:noFill/>
        </p:spPr>
        <p:txBody>
          <a:bodyPr wrap="square">
            <a:spAutoFit/>
          </a:bodyPr>
          <a:lstStyle/>
          <a:p>
            <a:pPr algn="l" rtl="0"/>
            <a:r>
              <a:rPr lang="en-US" altLang="zh-TW" b="0" i="0" dirty="0">
                <a:solidFill>
                  <a:srgbClr val="1D2228"/>
                </a:solidFill>
                <a:effectLst/>
                <a:latin typeface="Helvetica Neue"/>
              </a:rPr>
              <a:t>Journal of Natural Products</a:t>
            </a:r>
            <a:br>
              <a:rPr lang="en-US" altLang="zh-TW" b="0" i="0" dirty="0">
                <a:solidFill>
                  <a:srgbClr val="1D2228"/>
                </a:solidFill>
                <a:effectLst/>
                <a:latin typeface="Helvetica Neue"/>
              </a:rPr>
            </a:br>
            <a:r>
              <a:rPr lang="en-US" altLang="zh-TW" b="0" i="0" dirty="0">
                <a:solidFill>
                  <a:srgbClr val="1D2228"/>
                </a:solidFill>
                <a:effectLst/>
                <a:latin typeface="Helvetica Neue"/>
              </a:rPr>
              <a:t>Manuscript ID: np-2023-00104w</a:t>
            </a:r>
          </a:p>
        </p:txBody>
      </p:sp>
      <p:sp>
        <p:nvSpPr>
          <p:cNvPr id="12" name="投影片編號版面配置區 11">
            <a:extLst>
              <a:ext uri="{FF2B5EF4-FFF2-40B4-BE49-F238E27FC236}">
                <a16:creationId xmlns:a16="http://schemas.microsoft.com/office/drawing/2014/main" id="{682106A6-7478-4656-8F09-210411F414A3}"/>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0D9E473-9DE1-4F4D-86C1-8C9EC25309FA}" type="slidenum">
              <a:rPr lang="zh-TW" altLang="en-US" smtClean="0"/>
              <a:pPr/>
              <a:t>17</a:t>
            </a:fld>
            <a:endParaRPr lang="zh-TW" altLang="en-US"/>
          </a:p>
        </p:txBody>
      </p:sp>
    </p:spTree>
    <p:extLst>
      <p:ext uri="{BB962C8B-B14F-4D97-AF65-F5344CB8AC3E}">
        <p14:creationId xmlns:p14="http://schemas.microsoft.com/office/powerpoint/2010/main" val="209498843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0D7033E5-7CBE-4E81-B85F-E5CA1146C8C0}"/>
              </a:ext>
            </a:extLst>
          </p:cNvPr>
          <p:cNvSpPr>
            <a:spLocks noGrp="1"/>
          </p:cNvSpPr>
          <p:nvPr>
            <p:ph type="sldNum" sz="quarter" idx="12"/>
          </p:nvPr>
        </p:nvSpPr>
        <p:spPr/>
        <p:txBody>
          <a:bodyPr/>
          <a:lstStyle/>
          <a:p>
            <a:fld id="{A172BDAF-B01C-4DDA-B3A3-F7A29D594AD7}" type="slidenum">
              <a:rPr lang="zh-TW" altLang="en-US" smtClean="0"/>
              <a:pPr/>
              <a:t>18</a:t>
            </a:fld>
            <a:endParaRPr lang="zh-TW" altLang="en-US"/>
          </a:p>
        </p:txBody>
      </p:sp>
      <p:pic>
        <p:nvPicPr>
          <p:cNvPr id="6" name="圖片 5">
            <a:extLst>
              <a:ext uri="{FF2B5EF4-FFF2-40B4-BE49-F238E27FC236}">
                <a16:creationId xmlns:a16="http://schemas.microsoft.com/office/drawing/2014/main" id="{07D91C67-8B53-4E20-8878-BB1683BCCF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360" y="1146612"/>
            <a:ext cx="6058425" cy="4564776"/>
          </a:xfrm>
          <a:prstGeom prst="rect">
            <a:avLst/>
          </a:prstGeom>
        </p:spPr>
      </p:pic>
      <p:sp>
        <p:nvSpPr>
          <p:cNvPr id="10" name="文字方塊 9">
            <a:extLst>
              <a:ext uri="{FF2B5EF4-FFF2-40B4-BE49-F238E27FC236}">
                <a16:creationId xmlns:a16="http://schemas.microsoft.com/office/drawing/2014/main" id="{9766A6C1-199D-4643-88AC-DDAB4F66A78F}"/>
              </a:ext>
            </a:extLst>
          </p:cNvPr>
          <p:cNvSpPr txBox="1"/>
          <p:nvPr/>
        </p:nvSpPr>
        <p:spPr>
          <a:xfrm>
            <a:off x="3359696" y="343055"/>
            <a:ext cx="6957468" cy="584775"/>
          </a:xfrm>
          <a:prstGeom prst="rect">
            <a:avLst/>
          </a:prstGeom>
          <a:noFill/>
        </p:spPr>
        <p:txBody>
          <a:bodyPr wrap="square">
            <a:spAutoFit/>
          </a:bodyPr>
          <a:lstStyle/>
          <a:p>
            <a:r>
              <a:rPr lang="zh-TW" altLang="en-US" sz="3200" dirty="0">
                <a:latin typeface="微軟正黑體" pitchFamily="34" charset="-120"/>
                <a:ea typeface="微軟正黑體" pitchFamily="34" charset="-120"/>
              </a:rPr>
              <a:t>中藥製劑指紋圖譜之成分鑑定</a:t>
            </a:r>
            <a:endParaRPr lang="zh-TW" altLang="en-US" sz="3200" dirty="0"/>
          </a:p>
        </p:txBody>
      </p:sp>
      <p:pic>
        <p:nvPicPr>
          <p:cNvPr id="12" name="圖片 11">
            <a:extLst>
              <a:ext uri="{FF2B5EF4-FFF2-40B4-BE49-F238E27FC236}">
                <a16:creationId xmlns:a16="http://schemas.microsoft.com/office/drawing/2014/main" id="{24EF28AC-5547-4663-804B-503B1E3CE7B9}"/>
              </a:ext>
            </a:extLst>
          </p:cNvPr>
          <p:cNvPicPr>
            <a:picLocks noChangeAspect="1"/>
          </p:cNvPicPr>
          <p:nvPr/>
        </p:nvPicPr>
        <p:blipFill>
          <a:blip r:embed="rId3"/>
          <a:stretch>
            <a:fillRect/>
          </a:stretch>
        </p:blipFill>
        <p:spPr>
          <a:xfrm>
            <a:off x="6734106" y="2276872"/>
            <a:ext cx="4906510" cy="2606275"/>
          </a:xfrm>
          <a:prstGeom prst="rect">
            <a:avLst/>
          </a:prstGeom>
        </p:spPr>
      </p:pic>
    </p:spTree>
    <p:extLst>
      <p:ext uri="{BB962C8B-B14F-4D97-AF65-F5344CB8AC3E}">
        <p14:creationId xmlns:p14="http://schemas.microsoft.com/office/powerpoint/2010/main" val="135900957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5010AC59-DDD2-4CEB-80F1-F1FA881B28F6}"/>
              </a:ext>
            </a:extLst>
          </p:cNvPr>
          <p:cNvSpPr>
            <a:spLocks noGrp="1"/>
          </p:cNvSpPr>
          <p:nvPr>
            <p:ph type="sldNum" sz="quarter" idx="12"/>
          </p:nvPr>
        </p:nvSpPr>
        <p:spPr/>
        <p:txBody>
          <a:bodyPr/>
          <a:lstStyle/>
          <a:p>
            <a:fld id="{A172BDAF-B01C-4DDA-B3A3-F7A29D594AD7}" type="slidenum">
              <a:rPr lang="zh-TW" altLang="en-US" smtClean="0"/>
              <a:pPr/>
              <a:t>19</a:t>
            </a:fld>
            <a:endParaRPr lang="zh-TW" altLang="en-US"/>
          </a:p>
        </p:txBody>
      </p:sp>
      <p:pic>
        <p:nvPicPr>
          <p:cNvPr id="6" name="圖片 5">
            <a:extLst>
              <a:ext uri="{FF2B5EF4-FFF2-40B4-BE49-F238E27FC236}">
                <a16:creationId xmlns:a16="http://schemas.microsoft.com/office/drawing/2014/main" id="{CEFC5A52-9BBE-401D-956D-4AE09CB5EBAD}"/>
              </a:ext>
            </a:extLst>
          </p:cNvPr>
          <p:cNvPicPr>
            <a:picLocks noChangeAspect="1"/>
          </p:cNvPicPr>
          <p:nvPr/>
        </p:nvPicPr>
        <p:blipFill>
          <a:blip r:embed="rId2"/>
          <a:stretch>
            <a:fillRect/>
          </a:stretch>
        </p:blipFill>
        <p:spPr>
          <a:xfrm>
            <a:off x="407368" y="1287750"/>
            <a:ext cx="6667806" cy="4595525"/>
          </a:xfrm>
          <a:prstGeom prst="rect">
            <a:avLst/>
          </a:prstGeom>
        </p:spPr>
      </p:pic>
      <p:pic>
        <p:nvPicPr>
          <p:cNvPr id="8" name="圖片 7">
            <a:extLst>
              <a:ext uri="{FF2B5EF4-FFF2-40B4-BE49-F238E27FC236}">
                <a16:creationId xmlns:a16="http://schemas.microsoft.com/office/drawing/2014/main" id="{7FE64557-9BC5-49B0-963E-1FCCD2FAA777}"/>
              </a:ext>
            </a:extLst>
          </p:cNvPr>
          <p:cNvPicPr>
            <a:picLocks noChangeAspect="1"/>
          </p:cNvPicPr>
          <p:nvPr/>
        </p:nvPicPr>
        <p:blipFill>
          <a:blip r:embed="rId3"/>
          <a:stretch>
            <a:fillRect/>
          </a:stretch>
        </p:blipFill>
        <p:spPr>
          <a:xfrm>
            <a:off x="7392144" y="1790558"/>
            <a:ext cx="4275190" cy="3276884"/>
          </a:xfrm>
          <a:prstGeom prst="rect">
            <a:avLst/>
          </a:prstGeom>
        </p:spPr>
      </p:pic>
      <p:sp>
        <p:nvSpPr>
          <p:cNvPr id="10" name="文字方塊 9">
            <a:extLst>
              <a:ext uri="{FF2B5EF4-FFF2-40B4-BE49-F238E27FC236}">
                <a16:creationId xmlns:a16="http://schemas.microsoft.com/office/drawing/2014/main" id="{F0C6E2BB-D769-401F-AB1D-1B520FF9A757}"/>
              </a:ext>
            </a:extLst>
          </p:cNvPr>
          <p:cNvSpPr txBox="1"/>
          <p:nvPr/>
        </p:nvSpPr>
        <p:spPr>
          <a:xfrm>
            <a:off x="3753495" y="287250"/>
            <a:ext cx="6096000" cy="523220"/>
          </a:xfrm>
          <a:prstGeom prst="rect">
            <a:avLst/>
          </a:prstGeom>
          <a:noFill/>
        </p:spPr>
        <p:txBody>
          <a:bodyPr wrap="square">
            <a:spAutoFit/>
          </a:bodyPr>
          <a:lstStyle/>
          <a:p>
            <a:r>
              <a:rPr lang="zh-TW" altLang="en-US" sz="2800" dirty="0">
                <a:latin typeface="微軟正黑體" pitchFamily="34" charset="-120"/>
                <a:ea typeface="微軟正黑體" pitchFamily="34" charset="-120"/>
              </a:rPr>
              <a:t>中草藥指紋圖譜之成分鑑定</a:t>
            </a:r>
            <a:endParaRPr lang="zh-TW" altLang="en-US" sz="2800" dirty="0"/>
          </a:p>
        </p:txBody>
      </p:sp>
    </p:spTree>
    <p:extLst>
      <p:ext uri="{BB962C8B-B14F-4D97-AF65-F5344CB8AC3E}">
        <p14:creationId xmlns:p14="http://schemas.microsoft.com/office/powerpoint/2010/main" val="164396651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D93B3F46-8370-44FC-AAD5-AFFB6226145D}"/>
              </a:ext>
            </a:extLst>
          </p:cNvPr>
          <p:cNvSpPr>
            <a:spLocks noGrp="1"/>
          </p:cNvSpPr>
          <p:nvPr>
            <p:ph type="sldNum" sz="quarter" idx="12"/>
          </p:nvPr>
        </p:nvSpPr>
        <p:spPr/>
        <p:txBody>
          <a:bodyPr/>
          <a:lstStyle/>
          <a:p>
            <a:fld id="{A172BDAF-B01C-4DDA-B3A3-F7A29D594AD7}" type="slidenum">
              <a:rPr lang="zh-TW" altLang="en-US" smtClean="0"/>
              <a:pPr/>
              <a:t>2</a:t>
            </a:fld>
            <a:endParaRPr lang="zh-TW" altLang="en-US"/>
          </a:p>
        </p:txBody>
      </p:sp>
      <p:grpSp>
        <p:nvGrpSpPr>
          <p:cNvPr id="5" name="Group 9">
            <a:extLst>
              <a:ext uri="{FF2B5EF4-FFF2-40B4-BE49-F238E27FC236}">
                <a16:creationId xmlns:a16="http://schemas.microsoft.com/office/drawing/2014/main" id="{C987F7A7-3BB5-48C1-8314-32FD127ECC62}"/>
              </a:ext>
            </a:extLst>
          </p:cNvPr>
          <p:cNvGrpSpPr/>
          <p:nvPr/>
        </p:nvGrpSpPr>
        <p:grpSpPr>
          <a:xfrm>
            <a:off x="1825213" y="1433468"/>
            <a:ext cx="2339102" cy="69440"/>
            <a:chOff x="2424223" y="1600200"/>
            <a:chExt cx="1031352" cy="36000"/>
          </a:xfrm>
        </p:grpSpPr>
        <p:sp>
          <p:nvSpPr>
            <p:cNvPr id="6" name="Rectangle 6">
              <a:extLst>
                <a:ext uri="{FF2B5EF4-FFF2-40B4-BE49-F238E27FC236}">
                  <a16:creationId xmlns:a16="http://schemas.microsoft.com/office/drawing/2014/main" id="{28501024-E455-4B31-BE51-03B3F6C11BDC}"/>
                </a:ext>
              </a:extLst>
            </p:cNvPr>
            <p:cNvSpPr/>
            <p:nvPr/>
          </p:nvSpPr>
          <p:spPr>
            <a:xfrm>
              <a:off x="2424223" y="1600200"/>
              <a:ext cx="329610" cy="36000"/>
            </a:xfrm>
            <a:prstGeom prst="rect">
              <a:avLst/>
            </a:prstGeom>
            <a:solidFill>
              <a:sysClr val="windowText" lastClr="000000">
                <a:lumMod val="65000"/>
                <a:lumOff val="35000"/>
              </a:sysClr>
            </a:solidFill>
            <a:ln w="12700" cap="flat" cmpd="sng" algn="ctr">
              <a:no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7" name="Rectangle 7">
              <a:extLst>
                <a:ext uri="{FF2B5EF4-FFF2-40B4-BE49-F238E27FC236}">
                  <a16:creationId xmlns:a16="http://schemas.microsoft.com/office/drawing/2014/main" id="{52672161-D3FA-4F3A-85C3-37242CA151D7}"/>
                </a:ext>
              </a:extLst>
            </p:cNvPr>
            <p:cNvSpPr/>
            <p:nvPr/>
          </p:nvSpPr>
          <p:spPr>
            <a:xfrm>
              <a:off x="2775094" y="1600200"/>
              <a:ext cx="329610" cy="36000"/>
            </a:xfrm>
            <a:prstGeom prst="rect">
              <a:avLst/>
            </a:prstGeom>
            <a:solidFill>
              <a:srgbClr val="FFC000"/>
            </a:solidFill>
            <a:ln w="12700" cap="flat" cmpd="sng" algn="ctr">
              <a:no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8" name="Rectangle 8">
              <a:extLst>
                <a:ext uri="{FF2B5EF4-FFF2-40B4-BE49-F238E27FC236}">
                  <a16:creationId xmlns:a16="http://schemas.microsoft.com/office/drawing/2014/main" id="{416DCA09-055F-4382-B413-B100BD4F3F05}"/>
                </a:ext>
              </a:extLst>
            </p:cNvPr>
            <p:cNvSpPr/>
            <p:nvPr/>
          </p:nvSpPr>
          <p:spPr>
            <a:xfrm>
              <a:off x="3125965" y="1600200"/>
              <a:ext cx="329610" cy="36000"/>
            </a:xfrm>
            <a:prstGeom prst="rect">
              <a:avLst/>
            </a:prstGeom>
            <a:solidFill>
              <a:sysClr val="windowText" lastClr="000000">
                <a:lumMod val="65000"/>
                <a:lumOff val="35000"/>
              </a:sysClr>
            </a:solidFill>
            <a:ln w="12700" cap="flat" cmpd="sng" algn="ctr">
              <a:no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grpSp>
      <p:sp>
        <p:nvSpPr>
          <p:cNvPr id="9" name="矩形 8">
            <a:extLst>
              <a:ext uri="{FF2B5EF4-FFF2-40B4-BE49-F238E27FC236}">
                <a16:creationId xmlns:a16="http://schemas.microsoft.com/office/drawing/2014/main" id="{A8B8C725-DE4C-4775-A7DC-631EB946AC66}"/>
              </a:ext>
            </a:extLst>
          </p:cNvPr>
          <p:cNvSpPr/>
          <p:nvPr/>
        </p:nvSpPr>
        <p:spPr>
          <a:xfrm>
            <a:off x="1790829" y="908720"/>
            <a:ext cx="902811" cy="523220"/>
          </a:xfrm>
          <a:prstGeom prst="rect">
            <a:avLst/>
          </a:prstGeom>
        </p:spPr>
        <p:txBody>
          <a:bodyPr wrap="none">
            <a:spAutoFit/>
          </a:bodyPr>
          <a:lstStyle/>
          <a:p>
            <a:pPr>
              <a:defRPr/>
            </a:pPr>
            <a:r>
              <a:rPr lang="zh-TW" altLang="en-US" sz="2800" b="1" kern="0" dirty="0">
                <a:solidFill>
                  <a:schemeClr val="tx2">
                    <a:lumMod val="60000"/>
                    <a:lumOff val="40000"/>
                  </a:schemeClr>
                </a:solidFill>
                <a:latin typeface="微軟正黑體"/>
                <a:ea typeface="微軟正黑體"/>
              </a:rPr>
              <a:t>目錄</a:t>
            </a:r>
          </a:p>
        </p:txBody>
      </p:sp>
      <p:sp>
        <p:nvSpPr>
          <p:cNvPr id="10" name="內容版面配置區 2">
            <a:extLst>
              <a:ext uri="{FF2B5EF4-FFF2-40B4-BE49-F238E27FC236}">
                <a16:creationId xmlns:a16="http://schemas.microsoft.com/office/drawing/2014/main" id="{685164FF-50CA-4ABC-9CAD-5FE4DD8F9BF6}"/>
              </a:ext>
            </a:extLst>
          </p:cNvPr>
          <p:cNvSpPr txBox="1">
            <a:spLocks/>
          </p:cNvSpPr>
          <p:nvPr/>
        </p:nvSpPr>
        <p:spPr>
          <a:xfrm>
            <a:off x="1703512" y="1825625"/>
            <a:ext cx="9650288" cy="4351338"/>
          </a:xfrm>
          <a:prstGeom prst="rect">
            <a:avLst/>
          </a:prstGeom>
        </p:spPr>
        <p:txBody>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r>
              <a:rPr lang="zh-TW" altLang="en-US" sz="2800" dirty="0">
                <a:latin typeface="微軟正黑體" panose="020B0604030504040204" pitchFamily="34" charset="-120"/>
                <a:ea typeface="微軟正黑體" panose="020B0604030504040204" pitchFamily="34" charset="-120"/>
              </a:rPr>
              <a:t>聯盟介紹</a:t>
            </a:r>
            <a:endParaRPr lang="en-US" altLang="zh-TW" sz="2800" dirty="0">
              <a:latin typeface="微軟正黑體" panose="020B0604030504040204" pitchFamily="34" charset="-120"/>
              <a:ea typeface="微軟正黑體" panose="020B0604030504040204" pitchFamily="34" charset="-120"/>
            </a:endParaRPr>
          </a:p>
          <a:p>
            <a:r>
              <a:rPr lang="zh-TW" altLang="en-US" sz="2800" dirty="0">
                <a:latin typeface="微軟正黑體" panose="020B0604030504040204" pitchFamily="34" charset="-120"/>
                <a:ea typeface="微軟正黑體" panose="020B0604030504040204" pitchFamily="34" charset="-120"/>
              </a:rPr>
              <a:t>聯盟核心技術</a:t>
            </a:r>
            <a:endParaRPr lang="en-US" altLang="zh-TW" sz="2800" dirty="0">
              <a:latin typeface="微軟正黑體" panose="020B0604030504040204" pitchFamily="34" charset="-120"/>
              <a:ea typeface="微軟正黑體" panose="020B0604030504040204" pitchFamily="34" charset="-120"/>
            </a:endParaRPr>
          </a:p>
          <a:p>
            <a:r>
              <a:rPr lang="zh-TW" altLang="en-US" sz="2800" dirty="0">
                <a:latin typeface="微軟正黑體" panose="020B0604030504040204" pitchFamily="34" charset="-120"/>
                <a:ea typeface="微軟正黑體" panose="020B0604030504040204" pitchFamily="34" charset="-120"/>
              </a:rPr>
              <a:t>技術服務內涵</a:t>
            </a:r>
            <a:endParaRPr lang="en-US" altLang="zh-TW" sz="2800" dirty="0">
              <a:latin typeface="微軟正黑體" panose="020B0604030504040204" pitchFamily="34" charset="-120"/>
              <a:ea typeface="微軟正黑體" panose="020B0604030504040204" pitchFamily="34" charset="-120"/>
            </a:endParaRPr>
          </a:p>
          <a:p>
            <a:r>
              <a:rPr lang="zh-TW" altLang="en-US" sz="2800" dirty="0">
                <a:latin typeface="微軟正黑體" pitchFamily="34" charset="-120"/>
                <a:ea typeface="微軟正黑體" pitchFamily="34" charset="-120"/>
              </a:rPr>
              <a:t>聯盟運作架構</a:t>
            </a:r>
            <a:endParaRPr lang="en-US" altLang="zh-TW" sz="2800" dirty="0">
              <a:latin typeface="微軟正黑體" panose="020B0604030504040204" pitchFamily="34" charset="-120"/>
              <a:ea typeface="微軟正黑體" panose="020B0604030504040204" pitchFamily="34" charset="-120"/>
            </a:endParaRPr>
          </a:p>
          <a:p>
            <a:r>
              <a:rPr lang="zh-TW" altLang="en-US" sz="2800" dirty="0">
                <a:latin typeface="微軟正黑體" panose="020B0604030504040204" pitchFamily="34" charset="-120"/>
                <a:ea typeface="微軟正黑體" panose="020B0604030504040204" pitchFamily="34" charset="-120"/>
              </a:rPr>
              <a:t>聯盟成員</a:t>
            </a:r>
            <a:endParaRPr lang="en-US" altLang="zh-TW" sz="2800" dirty="0">
              <a:latin typeface="微軟正黑體" panose="020B0604030504040204" pitchFamily="34" charset="-120"/>
              <a:ea typeface="微軟正黑體" panose="020B0604030504040204" pitchFamily="34" charset="-120"/>
            </a:endParaRPr>
          </a:p>
          <a:p>
            <a:r>
              <a:rPr lang="zh-TW" altLang="en-US" sz="2800" kern="0" dirty="0">
                <a:latin typeface="微軟正黑體"/>
                <a:ea typeface="微軟正黑體"/>
              </a:rPr>
              <a:t>聯盟輔導廠商實績案例</a:t>
            </a:r>
            <a:endParaRPr lang="en-US" altLang="zh-TW" sz="2800" kern="0" dirty="0">
              <a:latin typeface="微軟正黑體"/>
              <a:ea typeface="微軟正黑體"/>
            </a:endParaRPr>
          </a:p>
          <a:p>
            <a:r>
              <a:rPr lang="zh-TW" altLang="en-US" sz="2800" dirty="0">
                <a:latin typeface="微軟正黑體" pitchFamily="34" charset="-120"/>
                <a:ea typeface="微軟正黑體" pitchFamily="34" charset="-120"/>
              </a:rPr>
              <a:t>聯盟推動精進</a:t>
            </a:r>
          </a:p>
          <a:p>
            <a:endParaRPr lang="zh-TW" altLang="en-US" sz="2800" kern="0" dirty="0">
              <a:latin typeface="微軟正黑體"/>
              <a:ea typeface="微軟正黑體"/>
            </a:endParaRPr>
          </a:p>
          <a:p>
            <a:endParaRPr lang="en-US" altLang="zh-TW" dirty="0">
              <a:latin typeface="微軟正黑體" panose="020B0604030504040204" pitchFamily="34" charset="-120"/>
              <a:ea typeface="微軟正黑體" panose="020B0604030504040204" pitchFamily="34" charset="-120"/>
            </a:endParaRPr>
          </a:p>
          <a:p>
            <a:pPr marL="0" indent="0">
              <a:buNone/>
            </a:pPr>
            <a:endParaRPr lang="en-US" altLang="zh-TW" dirty="0">
              <a:latin typeface="微軟正黑體" panose="020B0604030504040204" pitchFamily="34" charset="-120"/>
              <a:ea typeface="微軟正黑體" panose="020B0604030504040204" pitchFamily="34" charset="-120"/>
            </a:endParaRPr>
          </a:p>
          <a:p>
            <a:pPr lvl="1"/>
            <a:endParaRPr lang="en-US" altLang="zh-TW" dirty="0">
              <a:latin typeface="微軟正黑體" panose="020B0604030504040204" pitchFamily="34" charset="-120"/>
              <a:ea typeface="微軟正黑體" panose="020B0604030504040204" pitchFamily="34" charset="-120"/>
            </a:endParaRPr>
          </a:p>
          <a:p>
            <a:pPr lvl="1"/>
            <a:endParaRPr lang="zh-TW" altLang="en-US" dirty="0">
              <a:latin typeface="微軟正黑體" panose="020B0604030504040204" pitchFamily="34" charset="-120"/>
              <a:ea typeface="微軟正黑體" panose="020B0604030504040204" pitchFamily="34" charset="-120"/>
            </a:endParaRPr>
          </a:p>
        </p:txBody>
      </p:sp>
      <p:pic>
        <p:nvPicPr>
          <p:cNvPr id="1026" name="Picture 2" descr="https://lcmsnmr.files.wordpress.com/2021/10/pexels-photo-954583.jpeg">
            <a:extLst>
              <a:ext uri="{FF2B5EF4-FFF2-40B4-BE49-F238E27FC236}">
                <a16:creationId xmlns:a16="http://schemas.microsoft.com/office/drawing/2014/main" id="{3FAC4B44-216E-4E90-97BC-2AE6A4ECC1C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65217" y="4608227"/>
            <a:ext cx="2461801" cy="1640693"/>
          </a:xfrm>
          <a:prstGeom prst="rect">
            <a:avLst/>
          </a:prstGeom>
          <a:noFill/>
          <a:extLst>
            <a:ext uri="{909E8E84-426E-40DD-AFC4-6F175D3DCCD1}">
              <a14:hiddenFill xmlns:a14="http://schemas.microsoft.com/office/drawing/2010/main">
                <a:solidFill>
                  <a:srgbClr val="FFFFFF"/>
                </a:solidFill>
              </a14:hiddenFill>
            </a:ext>
          </a:extLst>
        </p:spPr>
      </p:pic>
      <p:pic>
        <p:nvPicPr>
          <p:cNvPr id="3" name="圖片 2">
            <a:extLst>
              <a:ext uri="{FF2B5EF4-FFF2-40B4-BE49-F238E27FC236}">
                <a16:creationId xmlns:a16="http://schemas.microsoft.com/office/drawing/2014/main" id="{CF82AA86-94C0-426B-BA53-198C0C4FDB8D}"/>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997716" y="3147641"/>
            <a:ext cx="1666242" cy="2221656"/>
          </a:xfrm>
          <a:prstGeom prst="rect">
            <a:avLst/>
          </a:prstGeom>
        </p:spPr>
      </p:pic>
      <p:pic>
        <p:nvPicPr>
          <p:cNvPr id="12" name="圖片 11">
            <a:extLst>
              <a:ext uri="{FF2B5EF4-FFF2-40B4-BE49-F238E27FC236}">
                <a16:creationId xmlns:a16="http://schemas.microsoft.com/office/drawing/2014/main" id="{679AAF05-10EE-47D6-BC46-285176541BA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3316188"/>
            <a:ext cx="1925316" cy="2567088"/>
          </a:xfrm>
          <a:prstGeom prst="rect">
            <a:avLst/>
          </a:prstGeom>
        </p:spPr>
      </p:pic>
      <p:pic>
        <p:nvPicPr>
          <p:cNvPr id="14" name="圖片 13">
            <a:extLst>
              <a:ext uri="{FF2B5EF4-FFF2-40B4-BE49-F238E27FC236}">
                <a16:creationId xmlns:a16="http://schemas.microsoft.com/office/drawing/2014/main" id="{21ED891F-0174-4032-B0B0-3D175E697D6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79344" y="911831"/>
            <a:ext cx="2502197" cy="1876648"/>
          </a:xfrm>
          <a:prstGeom prst="rect">
            <a:avLst/>
          </a:prstGeom>
        </p:spPr>
      </p:pic>
      <p:pic>
        <p:nvPicPr>
          <p:cNvPr id="18" name="圖片 17">
            <a:extLst>
              <a:ext uri="{FF2B5EF4-FFF2-40B4-BE49-F238E27FC236}">
                <a16:creationId xmlns:a16="http://schemas.microsoft.com/office/drawing/2014/main" id="{2B058B24-B157-4B58-8C7D-54CE979DCA7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69738" y="2763949"/>
            <a:ext cx="2502197" cy="1876648"/>
          </a:xfrm>
          <a:prstGeom prst="rect">
            <a:avLst/>
          </a:prstGeom>
        </p:spPr>
      </p:pic>
      <p:pic>
        <p:nvPicPr>
          <p:cNvPr id="20" name="圖片 19">
            <a:extLst>
              <a:ext uri="{FF2B5EF4-FFF2-40B4-BE49-F238E27FC236}">
                <a16:creationId xmlns:a16="http://schemas.microsoft.com/office/drawing/2014/main" id="{B5BD4666-F6E2-4E1C-8EDE-96777409F09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96000" y="927993"/>
            <a:ext cx="1931687" cy="2575583"/>
          </a:xfrm>
          <a:prstGeom prst="rect">
            <a:avLst/>
          </a:prstGeom>
        </p:spPr>
      </p:pic>
      <p:pic>
        <p:nvPicPr>
          <p:cNvPr id="22" name="圖片 21">
            <a:extLst>
              <a:ext uri="{FF2B5EF4-FFF2-40B4-BE49-F238E27FC236}">
                <a16:creationId xmlns:a16="http://schemas.microsoft.com/office/drawing/2014/main" id="{EFA3E239-EFBA-43B5-8874-C1AD0F264DE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13102" y="925985"/>
            <a:ext cx="1666242" cy="2221656"/>
          </a:xfrm>
          <a:prstGeom prst="rect">
            <a:avLst/>
          </a:prstGeom>
        </p:spPr>
      </p:pic>
      <p:pic>
        <p:nvPicPr>
          <p:cNvPr id="1028" name="Picture 4" descr="https://lcmsnmr.files.wordpress.com/2022/05/shutterstock_1092107798.jpg?w=1024">
            <a:extLst>
              <a:ext uri="{FF2B5EF4-FFF2-40B4-BE49-F238E27FC236}">
                <a16:creationId xmlns:a16="http://schemas.microsoft.com/office/drawing/2014/main" id="{A843B1E4-0557-4C27-B18B-90705B5D288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85604" y="5195412"/>
            <a:ext cx="1901954" cy="1266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74582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CD98F101-AD8B-4B12-AFC3-87EB073606B6}"/>
              </a:ext>
            </a:extLst>
          </p:cNvPr>
          <p:cNvSpPr>
            <a:spLocks noGrp="1"/>
          </p:cNvSpPr>
          <p:nvPr>
            <p:ph type="sldNum" sz="quarter" idx="12"/>
          </p:nvPr>
        </p:nvSpPr>
        <p:spPr/>
        <p:txBody>
          <a:bodyPr/>
          <a:lstStyle/>
          <a:p>
            <a:fld id="{A172BDAF-B01C-4DDA-B3A3-F7A29D594AD7}" type="slidenum">
              <a:rPr lang="zh-TW" altLang="en-US" smtClean="0"/>
              <a:pPr/>
              <a:t>20</a:t>
            </a:fld>
            <a:endParaRPr lang="zh-TW" altLang="en-US"/>
          </a:p>
        </p:txBody>
      </p:sp>
      <p:pic>
        <p:nvPicPr>
          <p:cNvPr id="6" name="圖片 5">
            <a:extLst>
              <a:ext uri="{FF2B5EF4-FFF2-40B4-BE49-F238E27FC236}">
                <a16:creationId xmlns:a16="http://schemas.microsoft.com/office/drawing/2014/main" id="{BFF90A9F-EDC1-4B59-BBE7-DBBDC97BCA28}"/>
              </a:ext>
            </a:extLst>
          </p:cNvPr>
          <p:cNvPicPr>
            <a:picLocks noChangeAspect="1"/>
          </p:cNvPicPr>
          <p:nvPr/>
        </p:nvPicPr>
        <p:blipFill>
          <a:blip r:embed="rId2"/>
          <a:stretch>
            <a:fillRect/>
          </a:stretch>
        </p:blipFill>
        <p:spPr>
          <a:xfrm>
            <a:off x="15204" y="1079897"/>
            <a:ext cx="6279424" cy="4968671"/>
          </a:xfrm>
          <a:prstGeom prst="rect">
            <a:avLst/>
          </a:prstGeom>
        </p:spPr>
      </p:pic>
      <p:pic>
        <p:nvPicPr>
          <p:cNvPr id="3074" name="Picture 2">
            <a:extLst>
              <a:ext uri="{FF2B5EF4-FFF2-40B4-BE49-F238E27FC236}">
                <a16:creationId xmlns:a16="http://schemas.microsoft.com/office/drawing/2014/main" id="{6EBEA878-261A-4344-B31A-C462C57D0B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4629" y="1079897"/>
            <a:ext cx="5882168" cy="2498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圖片 9">
            <a:extLst>
              <a:ext uri="{FF2B5EF4-FFF2-40B4-BE49-F238E27FC236}">
                <a16:creationId xmlns:a16="http://schemas.microsoft.com/office/drawing/2014/main" id="{99548B0F-7493-44D0-A638-D2DF20BAFF23}"/>
              </a:ext>
            </a:extLst>
          </p:cNvPr>
          <p:cNvPicPr>
            <a:picLocks noChangeAspect="1"/>
          </p:cNvPicPr>
          <p:nvPr/>
        </p:nvPicPr>
        <p:blipFill>
          <a:blip r:embed="rId4"/>
          <a:stretch>
            <a:fillRect/>
          </a:stretch>
        </p:blipFill>
        <p:spPr>
          <a:xfrm>
            <a:off x="7968208" y="3781148"/>
            <a:ext cx="2211200" cy="2102127"/>
          </a:xfrm>
          <a:prstGeom prst="rect">
            <a:avLst/>
          </a:prstGeom>
        </p:spPr>
      </p:pic>
      <p:sp>
        <p:nvSpPr>
          <p:cNvPr id="13" name="文字方塊 12">
            <a:extLst>
              <a:ext uri="{FF2B5EF4-FFF2-40B4-BE49-F238E27FC236}">
                <a16:creationId xmlns:a16="http://schemas.microsoft.com/office/drawing/2014/main" id="{0760DCE1-D982-4103-A4AE-ECDAEC68FCCE}"/>
              </a:ext>
            </a:extLst>
          </p:cNvPr>
          <p:cNvSpPr txBox="1"/>
          <p:nvPr/>
        </p:nvSpPr>
        <p:spPr>
          <a:xfrm>
            <a:off x="2423592" y="322060"/>
            <a:ext cx="8854634" cy="646331"/>
          </a:xfrm>
          <a:prstGeom prst="rect">
            <a:avLst/>
          </a:prstGeom>
          <a:noFill/>
        </p:spPr>
        <p:txBody>
          <a:bodyPr wrap="square">
            <a:spAutoFit/>
          </a:bodyPr>
          <a:lstStyle/>
          <a:p>
            <a:r>
              <a:rPr lang="zh-TW" altLang="en-US" sz="3600" dirty="0">
                <a:latin typeface="微軟正黑體" pitchFamily="34" charset="-120"/>
                <a:ea typeface="微軟正黑體" pitchFamily="34" charset="-120"/>
              </a:rPr>
              <a:t>藥物不純物</a:t>
            </a:r>
            <a:r>
              <a:rPr lang="en-US" altLang="zh-TW" sz="3600" dirty="0">
                <a:latin typeface="微軟正黑體" pitchFamily="34" charset="-120"/>
                <a:ea typeface="微軟正黑體" pitchFamily="34" charset="-120"/>
              </a:rPr>
              <a:t>(&lt;0.3%)</a:t>
            </a:r>
            <a:r>
              <a:rPr lang="zh-TW" altLang="en-US" sz="3600" dirty="0">
                <a:latin typeface="微軟正黑體" pitchFamily="34" charset="-120"/>
                <a:ea typeface="微軟正黑體" pitchFamily="34" charset="-120"/>
              </a:rPr>
              <a:t>之分析與結構鑑定</a:t>
            </a:r>
            <a:endParaRPr lang="zh-TW" altLang="en-US" sz="3600" dirty="0"/>
          </a:p>
        </p:txBody>
      </p:sp>
    </p:spTree>
    <p:extLst>
      <p:ext uri="{BB962C8B-B14F-4D97-AF65-F5344CB8AC3E}">
        <p14:creationId xmlns:p14="http://schemas.microsoft.com/office/powerpoint/2010/main" val="115216114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A172BDAF-B01C-4DDA-B3A3-F7A29D594AD7}" type="slidenum">
              <a:rPr lang="zh-TW" altLang="en-US" smtClean="0"/>
              <a:pPr/>
              <a:t>21</a:t>
            </a:fld>
            <a:endParaRPr lang="zh-TW" altLang="en-US"/>
          </a:p>
        </p:txBody>
      </p:sp>
      <p:sp>
        <p:nvSpPr>
          <p:cNvPr id="7" name="Rectangle 9"/>
          <p:cNvSpPr>
            <a:spLocks noChangeArrowheads="1"/>
          </p:cNvSpPr>
          <p:nvPr/>
        </p:nvSpPr>
        <p:spPr bwMode="auto">
          <a:xfrm>
            <a:off x="1703512" y="880703"/>
            <a:ext cx="8640000"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723900" algn="l"/>
              </a:tabLst>
              <a:defRPr kumimoji="1">
                <a:solidFill>
                  <a:schemeClr val="tx1"/>
                </a:solidFill>
                <a:latin typeface="Arial" charset="0"/>
                <a:ea typeface="新細明體" charset="-120"/>
              </a:defRPr>
            </a:lvl1pPr>
            <a:lvl2pPr marL="742950" indent="-285750" eaLnBrk="0" hangingPunct="0">
              <a:tabLst>
                <a:tab pos="723900" algn="l"/>
              </a:tabLst>
              <a:defRPr kumimoji="1">
                <a:solidFill>
                  <a:schemeClr val="tx1"/>
                </a:solidFill>
                <a:latin typeface="Arial" charset="0"/>
                <a:ea typeface="新細明體" charset="-120"/>
              </a:defRPr>
            </a:lvl2pPr>
            <a:lvl3pPr marL="1143000" indent="-228600" eaLnBrk="0" hangingPunct="0">
              <a:tabLst>
                <a:tab pos="723900" algn="l"/>
              </a:tabLst>
              <a:defRPr kumimoji="1">
                <a:solidFill>
                  <a:schemeClr val="tx1"/>
                </a:solidFill>
                <a:latin typeface="Arial" charset="0"/>
                <a:ea typeface="新細明體" charset="-120"/>
              </a:defRPr>
            </a:lvl3pPr>
            <a:lvl4pPr marL="1600200" indent="-228600" eaLnBrk="0" hangingPunct="0">
              <a:tabLst>
                <a:tab pos="723900" algn="l"/>
              </a:tabLst>
              <a:defRPr kumimoji="1">
                <a:solidFill>
                  <a:schemeClr val="tx1"/>
                </a:solidFill>
                <a:latin typeface="Arial" charset="0"/>
                <a:ea typeface="新細明體" charset="-120"/>
              </a:defRPr>
            </a:lvl4pPr>
            <a:lvl5pPr marL="2057400" indent="-228600" eaLnBrk="0" hangingPunct="0">
              <a:tabLst>
                <a:tab pos="723900" algn="l"/>
              </a:tabLst>
              <a:defRPr kumimoji="1">
                <a:solidFill>
                  <a:schemeClr val="tx1"/>
                </a:solidFill>
                <a:latin typeface="Arial" charset="0"/>
                <a:ea typeface="新細明體" charset="-120"/>
              </a:defRPr>
            </a:lvl5pPr>
            <a:lvl6pPr marL="2514600" indent="-228600" eaLnBrk="0" fontAlgn="base" hangingPunct="0">
              <a:spcBef>
                <a:spcPct val="0"/>
              </a:spcBef>
              <a:spcAft>
                <a:spcPct val="0"/>
              </a:spcAft>
              <a:tabLst>
                <a:tab pos="723900" algn="l"/>
              </a:tabLst>
              <a:defRPr kumimoji="1">
                <a:solidFill>
                  <a:schemeClr val="tx1"/>
                </a:solidFill>
                <a:latin typeface="Arial" charset="0"/>
                <a:ea typeface="新細明體" charset="-120"/>
              </a:defRPr>
            </a:lvl6pPr>
            <a:lvl7pPr marL="2971800" indent="-228600" eaLnBrk="0" fontAlgn="base" hangingPunct="0">
              <a:spcBef>
                <a:spcPct val="0"/>
              </a:spcBef>
              <a:spcAft>
                <a:spcPct val="0"/>
              </a:spcAft>
              <a:tabLst>
                <a:tab pos="723900" algn="l"/>
              </a:tabLst>
              <a:defRPr kumimoji="1">
                <a:solidFill>
                  <a:schemeClr val="tx1"/>
                </a:solidFill>
                <a:latin typeface="Arial" charset="0"/>
                <a:ea typeface="新細明體" charset="-120"/>
              </a:defRPr>
            </a:lvl7pPr>
            <a:lvl8pPr marL="3429000" indent="-228600" eaLnBrk="0" fontAlgn="base" hangingPunct="0">
              <a:spcBef>
                <a:spcPct val="0"/>
              </a:spcBef>
              <a:spcAft>
                <a:spcPct val="0"/>
              </a:spcAft>
              <a:tabLst>
                <a:tab pos="723900" algn="l"/>
              </a:tabLst>
              <a:defRPr kumimoji="1">
                <a:solidFill>
                  <a:schemeClr val="tx1"/>
                </a:solidFill>
                <a:latin typeface="Arial" charset="0"/>
                <a:ea typeface="新細明體" charset="-120"/>
              </a:defRPr>
            </a:lvl8pPr>
            <a:lvl9pPr marL="3886200" indent="-228600" eaLnBrk="0" fontAlgn="base" hangingPunct="0">
              <a:spcBef>
                <a:spcPct val="0"/>
              </a:spcBef>
              <a:spcAft>
                <a:spcPct val="0"/>
              </a:spcAft>
              <a:tabLst>
                <a:tab pos="723900" algn="l"/>
              </a:tabLst>
              <a:defRPr kumimoji="1">
                <a:solidFill>
                  <a:schemeClr val="tx1"/>
                </a:solidFill>
                <a:latin typeface="Arial" charset="0"/>
                <a:ea typeface="新細明體" charset="-120"/>
              </a:defRPr>
            </a:lvl9pPr>
          </a:lstStyle>
          <a:p>
            <a:pPr marL="1349375" indent="-1349375" fontAlgn="base">
              <a:spcBef>
                <a:spcPct val="0"/>
              </a:spcBef>
              <a:spcAft>
                <a:spcPts val="600"/>
              </a:spcAft>
            </a:pPr>
            <a:r>
              <a:rPr lang="zh-TW" altLang="en-US" b="1" dirty="0">
                <a:latin typeface="微軟正黑體" panose="020B0604030504040204" pitchFamily="34" charset="-120"/>
                <a:ea typeface="微軟正黑體" panose="020B0604030504040204" pitchFamily="34" charset="-120"/>
                <a:cs typeface="Times New Roman" pitchFamily="18" charset="0"/>
              </a:rPr>
              <a:t>聯盟</a:t>
            </a:r>
            <a:r>
              <a:rPr lang="zh-TW" altLang="en-US" b="1" dirty="0">
                <a:latin typeface="微軟正黑體" panose="020B0604030504040204" pitchFamily="34" charset="-120"/>
                <a:ea typeface="微軟正黑體" panose="020B0604030504040204" pitchFamily="34" charset="-120"/>
              </a:rPr>
              <a:t>營運服務規劃</a:t>
            </a:r>
            <a:endParaRPr lang="en-US" altLang="zh-TW" b="1" dirty="0">
              <a:latin typeface="微軟正黑體" panose="020B0604030504040204" pitchFamily="34" charset="-120"/>
              <a:ea typeface="微軟正黑體" panose="020B0604030504040204" pitchFamily="34" charset="-120"/>
            </a:endParaRPr>
          </a:p>
          <a:p>
            <a:pPr marL="1349375" indent="-1349375" fontAlgn="base">
              <a:spcBef>
                <a:spcPct val="0"/>
              </a:spcBef>
              <a:spcAft>
                <a:spcPts val="600"/>
              </a:spcAft>
            </a:pPr>
            <a:r>
              <a:rPr lang="zh-TW" altLang="en-US" dirty="0">
                <a:latin typeface="微軟正黑體" panose="020B0604030504040204" pitchFamily="34" charset="-120"/>
                <a:ea typeface="微軟正黑體" panose="020B0604030504040204" pitchFamily="34" charset="-120"/>
              </a:rPr>
              <a:t>深化服務策略 </a:t>
            </a:r>
            <a:endParaRPr lang="en-US" altLang="zh-TW" dirty="0">
              <a:latin typeface="微軟正黑體" panose="020B0604030504040204" pitchFamily="34" charset="-120"/>
              <a:ea typeface="微軟正黑體" panose="020B0604030504040204" pitchFamily="34" charset="-120"/>
            </a:endParaRPr>
          </a:p>
          <a:p>
            <a:pPr marL="179705" algn="just">
              <a:lnSpc>
                <a:spcPts val="1800"/>
              </a:lnSpc>
            </a:pPr>
            <a:endParaRPr lang="en-US" altLang="zh-TW" kern="100" dirty="0">
              <a:solidFill>
                <a:srgbClr val="0000FF"/>
              </a:solidFill>
              <a:latin typeface="微軟正黑體" panose="020B0604030504040204" pitchFamily="34" charset="-120"/>
              <a:ea typeface="微軟正黑體" panose="020B0604030504040204" pitchFamily="34" charset="-120"/>
            </a:endParaRPr>
          </a:p>
          <a:p>
            <a:pPr marL="179705" algn="just">
              <a:lnSpc>
                <a:spcPts val="1800"/>
              </a:lnSpc>
            </a:pPr>
            <a:endParaRPr lang="en-US" altLang="zh-TW" kern="100" dirty="0">
              <a:solidFill>
                <a:srgbClr val="0000FF"/>
              </a:solidFill>
              <a:latin typeface="微軟正黑體" panose="020B0604030504040204" pitchFamily="34" charset="-120"/>
              <a:ea typeface="微軟正黑體" panose="020B0604030504040204" pitchFamily="34" charset="-120"/>
            </a:endParaRPr>
          </a:p>
          <a:p>
            <a:pPr marL="179705" algn="just">
              <a:lnSpc>
                <a:spcPts val="1800"/>
              </a:lnSpc>
            </a:pPr>
            <a:endParaRPr lang="en-US" altLang="zh-TW" kern="100" dirty="0">
              <a:solidFill>
                <a:srgbClr val="0000FF"/>
              </a:solidFill>
              <a:latin typeface="微軟正黑體" panose="020B0604030504040204" pitchFamily="34" charset="-120"/>
              <a:ea typeface="微軟正黑體" panose="020B0604030504040204" pitchFamily="34" charset="-120"/>
            </a:endParaRPr>
          </a:p>
          <a:p>
            <a:pPr marL="179705" algn="just">
              <a:lnSpc>
                <a:spcPts val="1800"/>
              </a:lnSpc>
            </a:pPr>
            <a:endParaRPr lang="en-US" altLang="zh-TW" kern="100" dirty="0">
              <a:solidFill>
                <a:srgbClr val="0000FF"/>
              </a:solidFill>
              <a:latin typeface="微軟正黑體" panose="020B0604030504040204" pitchFamily="34" charset="-120"/>
              <a:ea typeface="微軟正黑體" panose="020B0604030504040204" pitchFamily="34" charset="-120"/>
            </a:endParaRPr>
          </a:p>
          <a:p>
            <a:pPr marL="285750" indent="-285750" algn="just">
              <a:lnSpc>
                <a:spcPts val="1800"/>
              </a:lnSpc>
              <a:buFont typeface="Arial" pitchFamily="34" charset="0"/>
              <a:buChar char="•"/>
            </a:pPr>
            <a:endParaRPr lang="en-US" altLang="zh-TW" kern="100" dirty="0">
              <a:solidFill>
                <a:srgbClr val="0000FF"/>
              </a:solidFill>
              <a:latin typeface="微軟正黑體" panose="020B0604030504040204" pitchFamily="34" charset="-120"/>
              <a:ea typeface="微軟正黑體" panose="020B0604030504040204" pitchFamily="34" charset="-120"/>
            </a:endParaRPr>
          </a:p>
          <a:p>
            <a:pPr marL="285750" indent="-285750" algn="just">
              <a:lnSpc>
                <a:spcPts val="1800"/>
              </a:lnSpc>
              <a:buFont typeface="Arial" pitchFamily="34" charset="0"/>
              <a:buChar char="•"/>
            </a:pPr>
            <a:endParaRPr lang="en-US" altLang="zh-TW" kern="100" dirty="0">
              <a:solidFill>
                <a:srgbClr val="0000FF"/>
              </a:solidFill>
              <a:latin typeface="微軟正黑體" panose="020B0604030504040204" pitchFamily="34" charset="-120"/>
              <a:ea typeface="微軟正黑體" panose="020B0604030504040204" pitchFamily="34" charset="-120"/>
            </a:endParaRPr>
          </a:p>
          <a:p>
            <a:pPr marL="285750" indent="-285750" algn="just">
              <a:lnSpc>
                <a:spcPts val="1800"/>
              </a:lnSpc>
              <a:buFont typeface="Arial" pitchFamily="34" charset="0"/>
              <a:buChar char="•"/>
            </a:pPr>
            <a:endParaRPr lang="en-US" altLang="zh-TW" kern="100" dirty="0">
              <a:solidFill>
                <a:srgbClr val="0000FF"/>
              </a:solidFill>
              <a:latin typeface="微軟正黑體" panose="020B0604030504040204" pitchFamily="34" charset="-120"/>
              <a:ea typeface="微軟正黑體" panose="020B0604030504040204" pitchFamily="34" charset="-120"/>
            </a:endParaRPr>
          </a:p>
          <a:p>
            <a:pPr marL="285750" indent="-285750" algn="just">
              <a:lnSpc>
                <a:spcPts val="1800"/>
              </a:lnSpc>
              <a:buFont typeface="Arial" pitchFamily="34" charset="0"/>
              <a:buChar char="•"/>
            </a:pPr>
            <a:endParaRPr lang="en-US" altLang="zh-TW" kern="100" dirty="0">
              <a:solidFill>
                <a:srgbClr val="0000FF"/>
              </a:solidFill>
              <a:latin typeface="微軟正黑體" panose="020B0604030504040204" pitchFamily="34" charset="-120"/>
              <a:ea typeface="微軟正黑體" panose="020B0604030504040204" pitchFamily="34" charset="-120"/>
            </a:endParaRPr>
          </a:p>
          <a:p>
            <a:pPr marL="285750" indent="-285750" algn="just">
              <a:lnSpc>
                <a:spcPts val="1800"/>
              </a:lnSpc>
              <a:buFont typeface="Arial" pitchFamily="34" charset="0"/>
              <a:buChar char="•"/>
            </a:pPr>
            <a:endParaRPr lang="en-US" altLang="zh-TW" kern="100" dirty="0">
              <a:solidFill>
                <a:srgbClr val="0000FF"/>
              </a:solidFill>
              <a:latin typeface="微軟正黑體" panose="020B0604030504040204" pitchFamily="34" charset="-120"/>
              <a:ea typeface="微軟正黑體" panose="020B0604030504040204" pitchFamily="34" charset="-120"/>
            </a:endParaRPr>
          </a:p>
          <a:p>
            <a:pPr marL="285750" indent="-285750" algn="just">
              <a:lnSpc>
                <a:spcPts val="1800"/>
              </a:lnSpc>
              <a:buFont typeface="Arial" pitchFamily="34" charset="0"/>
              <a:buChar char="•"/>
            </a:pPr>
            <a:endParaRPr lang="zh-TW" altLang="zh-TW" kern="100" dirty="0">
              <a:solidFill>
                <a:srgbClr val="0000FF"/>
              </a:solidFill>
              <a:latin typeface="微軟正黑體" panose="020B0604030504040204" pitchFamily="34" charset="-120"/>
              <a:ea typeface="微軟正黑體" panose="020B0604030504040204" pitchFamily="34" charset="-120"/>
            </a:endParaRPr>
          </a:p>
          <a:p>
            <a:pPr algn="just" eaLnBrk="1" hangingPunct="1">
              <a:lnSpc>
                <a:spcPts val="1800"/>
              </a:lnSpc>
              <a:tabLst/>
            </a:pPr>
            <a:endParaRPr kumimoji="0" lang="en-US" altLang="zh-TW" kern="100" dirty="0">
              <a:solidFill>
                <a:srgbClr val="C00000"/>
              </a:solidFill>
              <a:latin typeface="微軟正黑體" panose="020B0604030504040204" pitchFamily="34" charset="-120"/>
              <a:ea typeface="微軟正黑體" panose="020B0604030504040204" pitchFamily="34" charset="-120"/>
            </a:endParaRPr>
          </a:p>
          <a:p>
            <a:pPr algn="just" eaLnBrk="1" hangingPunct="1">
              <a:lnSpc>
                <a:spcPts val="1800"/>
              </a:lnSpc>
              <a:tabLst/>
            </a:pPr>
            <a:r>
              <a:rPr kumimoji="0" lang="zh-TW" altLang="zh-TW" b="1" kern="100" dirty="0">
                <a:solidFill>
                  <a:srgbClr val="C00000"/>
                </a:solidFill>
                <a:latin typeface="微軟正黑體" panose="020B0604030504040204" pitchFamily="34" charset="-120"/>
                <a:ea typeface="微軟正黑體" panose="020B0604030504040204" pitchFamily="34" charset="-120"/>
              </a:rPr>
              <a:t>產學合作研究計畫與技術移轉媒合</a:t>
            </a:r>
          </a:p>
          <a:p>
            <a:pPr marL="179705" algn="just" eaLnBrk="1" hangingPunct="1">
              <a:lnSpc>
                <a:spcPts val="1800"/>
              </a:lnSpc>
              <a:tabLst/>
            </a:pPr>
            <a:r>
              <a:rPr kumimoji="0" lang="en-US" altLang="zh-TW" kern="100" dirty="0">
                <a:solidFill>
                  <a:prstClr val="black"/>
                </a:solidFill>
                <a:latin typeface="微軟正黑體" panose="020B0604030504040204" pitchFamily="34" charset="-120"/>
                <a:ea typeface="微軟正黑體" panose="020B0604030504040204" pitchFamily="34" charset="-120"/>
              </a:rPr>
              <a:t>  </a:t>
            </a:r>
            <a:r>
              <a:rPr kumimoji="0" lang="zh-TW" altLang="zh-TW" kern="100" dirty="0">
                <a:latin typeface="微軟正黑體" panose="020B0604030504040204" pitchFamily="34" charset="-120"/>
                <a:ea typeface="微軟正黑體" panose="020B0604030504040204" pitchFamily="34" charset="-120"/>
              </a:rPr>
              <a:t>整合臺灣大學校內產學、智財、技轉、創新育成及產業人才培育等功能，建立學校服務企業之能量，創造研發成果之產業價值，串接校內外資源與國內外產業鏈結，以提升聯盟會員的競爭力</a:t>
            </a:r>
            <a:r>
              <a:rPr kumimoji="0" lang="zh-TW" altLang="zh-TW" kern="100" dirty="0">
                <a:solidFill>
                  <a:srgbClr val="0000FF"/>
                </a:solidFill>
                <a:latin typeface="微軟正黑體" panose="020B0604030504040204" pitchFamily="34" charset="-120"/>
                <a:ea typeface="微軟正黑體" panose="020B0604030504040204" pitchFamily="34" charset="-120"/>
              </a:rPr>
              <a:t>。</a:t>
            </a:r>
            <a:endParaRPr kumimoji="0" lang="en-US" altLang="zh-TW" kern="100" dirty="0">
              <a:solidFill>
                <a:srgbClr val="0000FF"/>
              </a:solidFill>
              <a:latin typeface="微軟正黑體" panose="020B0604030504040204" pitchFamily="34" charset="-120"/>
              <a:ea typeface="微軟正黑體" panose="020B0604030504040204" pitchFamily="34" charset="-120"/>
            </a:endParaRPr>
          </a:p>
          <a:p>
            <a:pPr algn="just" eaLnBrk="1" hangingPunct="1">
              <a:lnSpc>
                <a:spcPts val="1800"/>
              </a:lnSpc>
              <a:tabLst/>
            </a:pPr>
            <a:r>
              <a:rPr kumimoji="0" lang="zh-TW" altLang="en-US" b="1" kern="100" dirty="0">
                <a:solidFill>
                  <a:srgbClr val="C00000"/>
                </a:solidFill>
                <a:latin typeface="微軟正黑體" panose="020B0604030504040204" pitchFamily="34" charset="-120"/>
                <a:ea typeface="微軟正黑體" panose="020B0604030504040204" pitchFamily="34" charset="-120"/>
              </a:rPr>
              <a:t>建立新的網頁</a:t>
            </a:r>
            <a:endParaRPr kumimoji="0" lang="en-US" altLang="zh-TW" kern="100" dirty="0">
              <a:solidFill>
                <a:srgbClr val="C00000"/>
              </a:solidFill>
              <a:latin typeface="微軟正黑體" panose="020B0604030504040204" pitchFamily="34" charset="-120"/>
              <a:ea typeface="微軟正黑體" panose="020B0604030504040204" pitchFamily="34" charset="-120"/>
            </a:endParaRPr>
          </a:p>
          <a:p>
            <a:pPr marL="179705" algn="just" eaLnBrk="1" hangingPunct="1">
              <a:lnSpc>
                <a:spcPts val="1800"/>
              </a:lnSpc>
              <a:tabLst/>
            </a:pPr>
            <a:r>
              <a:rPr kumimoji="0" lang="zh-TW" altLang="en-US" kern="100" dirty="0">
                <a:latin typeface="微軟正黑體" panose="020B0604030504040204" pitchFamily="34" charset="-120"/>
                <a:ea typeface="微軟正黑體" panose="020B0604030504040204" pitchFamily="34" charset="-120"/>
              </a:rPr>
              <a:t>為中文、英文介面，同時透過關鍵字的設定，搜尋引擎的啟動，讓更多需要此服務的國內、外企業得以尋求本團隊的協助，尤其因為新冠肺炎的爆發，因為</a:t>
            </a:r>
            <a:r>
              <a:rPr kumimoji="0" lang="en-US" altLang="zh-TW" kern="100" dirty="0">
                <a:latin typeface="微軟正黑體" panose="020B0604030504040204" pitchFamily="34" charset="-120"/>
                <a:ea typeface="微軟正黑體" panose="020B0604030504040204" pitchFamily="34" charset="-120"/>
              </a:rPr>
              <a:t>lock-down</a:t>
            </a:r>
            <a:r>
              <a:rPr kumimoji="0" lang="zh-TW" altLang="en-US" kern="100" dirty="0">
                <a:latin typeface="微軟正黑體" panose="020B0604030504040204" pitchFamily="34" charset="-120"/>
                <a:ea typeface="微軟正黑體" panose="020B0604030504040204" pitchFamily="34" charset="-120"/>
              </a:rPr>
              <a:t>的原因，我們意識到藥廠之研發更傾向進行對外委託，有更專業的網頁設計得以展現專業及增加可信度。</a:t>
            </a:r>
            <a:endParaRPr kumimoji="0" lang="en-US" altLang="zh-TW" kern="100" dirty="0">
              <a:latin typeface="微軟正黑體" panose="020B0604030504040204" pitchFamily="34" charset="-120"/>
              <a:ea typeface="微軟正黑體" panose="020B0604030504040204" pitchFamily="34" charset="-120"/>
            </a:endParaRPr>
          </a:p>
        </p:txBody>
      </p:sp>
      <p:sp>
        <p:nvSpPr>
          <p:cNvPr id="8" name="Rectangle 2"/>
          <p:cNvSpPr txBox="1">
            <a:spLocks/>
          </p:cNvSpPr>
          <p:nvPr/>
        </p:nvSpPr>
        <p:spPr bwMode="auto">
          <a:xfrm>
            <a:off x="-1536848" y="262232"/>
            <a:ext cx="8640000" cy="785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3467" b="1" kern="1200">
                <a:solidFill>
                  <a:srgbClr val="000066"/>
                </a:solidFill>
                <a:latin typeface="Times New Roman" pitchFamily="18" charset="0"/>
                <a:ea typeface="標楷體" pitchFamily="65" charset="-120"/>
                <a:cs typeface="Times New Roman" pitchFamily="18" charset="0"/>
              </a:defRPr>
            </a:lvl1pPr>
            <a:lvl2pPr algn="ctr" rtl="0" eaLnBrk="0" fontAlgn="base" hangingPunct="0">
              <a:spcBef>
                <a:spcPct val="0"/>
              </a:spcBef>
              <a:spcAft>
                <a:spcPct val="0"/>
              </a:spcAft>
              <a:defRPr sz="3900" b="1">
                <a:solidFill>
                  <a:srgbClr val="000066"/>
                </a:solidFill>
                <a:latin typeface="Times New Roman" pitchFamily="18" charset="0"/>
                <a:ea typeface="標楷體" pitchFamily="65" charset="-120"/>
                <a:cs typeface="Times New Roman" pitchFamily="18" charset="0"/>
              </a:defRPr>
            </a:lvl2pPr>
            <a:lvl3pPr algn="ctr" rtl="0" eaLnBrk="0" fontAlgn="base" hangingPunct="0">
              <a:spcBef>
                <a:spcPct val="0"/>
              </a:spcBef>
              <a:spcAft>
                <a:spcPct val="0"/>
              </a:spcAft>
              <a:defRPr sz="3900" b="1">
                <a:solidFill>
                  <a:srgbClr val="000066"/>
                </a:solidFill>
                <a:latin typeface="Times New Roman" pitchFamily="18" charset="0"/>
                <a:ea typeface="標楷體" pitchFamily="65" charset="-120"/>
                <a:cs typeface="Times New Roman" pitchFamily="18" charset="0"/>
              </a:defRPr>
            </a:lvl3pPr>
            <a:lvl4pPr algn="ctr" rtl="0" eaLnBrk="0" fontAlgn="base" hangingPunct="0">
              <a:spcBef>
                <a:spcPct val="0"/>
              </a:spcBef>
              <a:spcAft>
                <a:spcPct val="0"/>
              </a:spcAft>
              <a:defRPr sz="3900" b="1">
                <a:solidFill>
                  <a:srgbClr val="000066"/>
                </a:solidFill>
                <a:latin typeface="Times New Roman" pitchFamily="18" charset="0"/>
                <a:ea typeface="標楷體" pitchFamily="65" charset="-120"/>
                <a:cs typeface="Times New Roman" pitchFamily="18" charset="0"/>
              </a:defRPr>
            </a:lvl4pPr>
            <a:lvl5pPr algn="ctr" rtl="0" eaLnBrk="0" fontAlgn="base" hangingPunct="0">
              <a:spcBef>
                <a:spcPct val="0"/>
              </a:spcBef>
              <a:spcAft>
                <a:spcPct val="0"/>
              </a:spcAft>
              <a:defRPr sz="3900" b="1">
                <a:solidFill>
                  <a:srgbClr val="000066"/>
                </a:solidFill>
                <a:latin typeface="Times New Roman" pitchFamily="18" charset="0"/>
                <a:ea typeface="標楷體" pitchFamily="65" charset="-120"/>
                <a:cs typeface="Times New Roman" pitchFamily="18" charset="0"/>
              </a:defRPr>
            </a:lvl5pPr>
            <a:lvl6pPr marL="495285" algn="ctr" rtl="0" fontAlgn="base">
              <a:spcBef>
                <a:spcPct val="0"/>
              </a:spcBef>
              <a:spcAft>
                <a:spcPct val="0"/>
              </a:spcAft>
              <a:defRPr sz="3900" b="1">
                <a:solidFill>
                  <a:srgbClr val="000066"/>
                </a:solidFill>
                <a:latin typeface="Times New Roman" pitchFamily="18" charset="0"/>
                <a:ea typeface="標楷體" pitchFamily="65" charset="-120"/>
                <a:cs typeface="Times New Roman" pitchFamily="18" charset="0"/>
              </a:defRPr>
            </a:lvl6pPr>
            <a:lvl7pPr marL="990570" algn="ctr" rtl="0" fontAlgn="base">
              <a:spcBef>
                <a:spcPct val="0"/>
              </a:spcBef>
              <a:spcAft>
                <a:spcPct val="0"/>
              </a:spcAft>
              <a:defRPr sz="3900" b="1">
                <a:solidFill>
                  <a:srgbClr val="000066"/>
                </a:solidFill>
                <a:latin typeface="Times New Roman" pitchFamily="18" charset="0"/>
                <a:ea typeface="標楷體" pitchFamily="65" charset="-120"/>
                <a:cs typeface="Times New Roman" pitchFamily="18" charset="0"/>
              </a:defRPr>
            </a:lvl7pPr>
            <a:lvl8pPr marL="1485854" algn="ctr" rtl="0" fontAlgn="base">
              <a:spcBef>
                <a:spcPct val="0"/>
              </a:spcBef>
              <a:spcAft>
                <a:spcPct val="0"/>
              </a:spcAft>
              <a:defRPr sz="3900" b="1">
                <a:solidFill>
                  <a:srgbClr val="000066"/>
                </a:solidFill>
                <a:latin typeface="Times New Roman" pitchFamily="18" charset="0"/>
                <a:ea typeface="標楷體" pitchFamily="65" charset="-120"/>
                <a:cs typeface="Times New Roman" pitchFamily="18" charset="0"/>
              </a:defRPr>
            </a:lvl8pPr>
            <a:lvl9pPr marL="1981139" algn="ctr" rtl="0" fontAlgn="base">
              <a:spcBef>
                <a:spcPct val="0"/>
              </a:spcBef>
              <a:spcAft>
                <a:spcPct val="0"/>
              </a:spcAft>
              <a:defRPr sz="3900" b="1">
                <a:solidFill>
                  <a:srgbClr val="000066"/>
                </a:solidFill>
                <a:latin typeface="Times New Roman" pitchFamily="18" charset="0"/>
                <a:ea typeface="標楷體" pitchFamily="65" charset="-120"/>
                <a:cs typeface="Times New Roman" pitchFamily="18" charset="0"/>
              </a:defRPr>
            </a:lvl9pPr>
          </a:lstStyle>
          <a:p>
            <a:pPr defTabSz="914400" eaLnBrk="1" hangingPunct="1">
              <a:lnSpc>
                <a:spcPct val="90000"/>
              </a:lnSpc>
              <a:defRPr/>
            </a:pPr>
            <a:r>
              <a:rPr lang="zh-TW" altLang="en-US" sz="2800" cap="all" dirty="0">
                <a:solidFill>
                  <a:schemeClr val="accent1">
                    <a:lumMod val="75000"/>
                  </a:schemeClr>
                </a:solidFill>
                <a:latin typeface="微軟正黑體" pitchFamily="34" charset="-120"/>
                <a:ea typeface="微軟正黑體" pitchFamily="34" charset="-120"/>
              </a:rPr>
              <a:t>聯盟推動精進</a:t>
            </a:r>
          </a:p>
        </p:txBody>
      </p:sp>
      <p:graphicFrame>
        <p:nvGraphicFramePr>
          <p:cNvPr id="5" name="資料庫圖表 4"/>
          <p:cNvGraphicFramePr/>
          <p:nvPr/>
        </p:nvGraphicFramePr>
        <p:xfrm>
          <a:off x="2312172" y="1109482"/>
          <a:ext cx="8712968" cy="25202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文字方塊 1"/>
          <p:cNvSpPr txBox="1"/>
          <p:nvPr/>
        </p:nvSpPr>
        <p:spPr>
          <a:xfrm>
            <a:off x="9552385" y="1588150"/>
            <a:ext cx="2714205" cy="769441"/>
          </a:xfrm>
          <a:prstGeom prst="rect">
            <a:avLst/>
          </a:prstGeom>
          <a:noFill/>
        </p:spPr>
        <p:txBody>
          <a:bodyPr wrap="none" rtlCol="0">
            <a:spAutoFit/>
          </a:bodyPr>
          <a:lstStyle/>
          <a:p>
            <a:r>
              <a:rPr lang="zh-TW" altLang="en-US" sz="4400" b="1" dirty="0">
                <a:solidFill>
                  <a:srgbClr val="0000FF"/>
                </a:solidFill>
                <a:latin typeface="微軟正黑體" panose="020B0604030504040204" pitchFamily="34" charset="-120"/>
                <a:ea typeface="微軟正黑體" panose="020B0604030504040204" pitchFamily="34" charset="-120"/>
              </a:rPr>
              <a:t>產學雙贏</a:t>
            </a:r>
            <a:r>
              <a:rPr lang="en-US" altLang="zh-TW" sz="4400" b="1" dirty="0">
                <a:solidFill>
                  <a:srgbClr val="0000FF"/>
                </a:solidFill>
                <a:latin typeface="微軟正黑體" panose="020B0604030504040204" pitchFamily="34" charset="-120"/>
                <a:ea typeface="微軟正黑體" panose="020B0604030504040204" pitchFamily="34" charset="-120"/>
              </a:rPr>
              <a:t>!</a:t>
            </a:r>
          </a:p>
        </p:txBody>
      </p:sp>
      <p:graphicFrame>
        <p:nvGraphicFramePr>
          <p:cNvPr id="3" name="資料庫圖表 2"/>
          <p:cNvGraphicFramePr/>
          <p:nvPr/>
        </p:nvGraphicFramePr>
        <p:xfrm>
          <a:off x="839416" y="1772816"/>
          <a:ext cx="3024336" cy="191274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9" name="群組 8">
            <a:extLst>
              <a:ext uri="{FF2B5EF4-FFF2-40B4-BE49-F238E27FC236}">
                <a16:creationId xmlns:a16="http://schemas.microsoft.com/office/drawing/2014/main" id="{6BFB6418-502D-419C-A747-0F6E75781AEC}"/>
              </a:ext>
            </a:extLst>
          </p:cNvPr>
          <p:cNvGrpSpPr/>
          <p:nvPr/>
        </p:nvGrpSpPr>
        <p:grpSpPr>
          <a:xfrm flipV="1">
            <a:off x="1764905" y="918433"/>
            <a:ext cx="2264964" cy="52661"/>
            <a:chOff x="643384" y="4149080"/>
            <a:chExt cx="2171132" cy="36000"/>
          </a:xfrm>
        </p:grpSpPr>
        <p:sp>
          <p:nvSpPr>
            <p:cNvPr id="10" name="Rectangle 6">
              <a:extLst>
                <a:ext uri="{FF2B5EF4-FFF2-40B4-BE49-F238E27FC236}">
                  <a16:creationId xmlns:a16="http://schemas.microsoft.com/office/drawing/2014/main" id="{DCB2A1BB-338A-45D2-8F4C-6328C01E0F35}"/>
                </a:ext>
              </a:extLst>
            </p:cNvPr>
            <p:cNvSpPr/>
            <p:nvPr/>
          </p:nvSpPr>
          <p:spPr>
            <a:xfrm>
              <a:off x="643384" y="4149080"/>
              <a:ext cx="517736" cy="36000"/>
            </a:xfrm>
            <a:prstGeom prst="rect">
              <a:avLst/>
            </a:prstGeom>
            <a:solidFill>
              <a:sysClr val="windowText" lastClr="000000">
                <a:lumMod val="65000"/>
                <a:lumOff val="35000"/>
              </a:sysClr>
            </a:solidFill>
            <a:ln w="12700" cap="flat" cmpd="sng" algn="ctr">
              <a:no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11" name="Rectangle 7">
              <a:extLst>
                <a:ext uri="{FF2B5EF4-FFF2-40B4-BE49-F238E27FC236}">
                  <a16:creationId xmlns:a16="http://schemas.microsoft.com/office/drawing/2014/main" id="{02CED1C4-3319-46F2-B638-520CC1319705}"/>
                </a:ext>
              </a:extLst>
            </p:cNvPr>
            <p:cNvSpPr/>
            <p:nvPr/>
          </p:nvSpPr>
          <p:spPr>
            <a:xfrm>
              <a:off x="1194516" y="4149080"/>
              <a:ext cx="517736" cy="36000"/>
            </a:xfrm>
            <a:prstGeom prst="rect">
              <a:avLst/>
            </a:prstGeom>
            <a:solidFill>
              <a:srgbClr val="FFC000"/>
            </a:solidFill>
            <a:ln w="12700" cap="flat" cmpd="sng" algn="ctr">
              <a:no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12" name="Rectangle 8">
              <a:extLst>
                <a:ext uri="{FF2B5EF4-FFF2-40B4-BE49-F238E27FC236}">
                  <a16:creationId xmlns:a16="http://schemas.microsoft.com/office/drawing/2014/main" id="{724580DF-F3B0-4FB9-A79A-F0FBF8060E7E}"/>
                </a:ext>
              </a:extLst>
            </p:cNvPr>
            <p:cNvSpPr/>
            <p:nvPr/>
          </p:nvSpPr>
          <p:spPr>
            <a:xfrm>
              <a:off x="1745648" y="4149080"/>
              <a:ext cx="517736" cy="36000"/>
            </a:xfrm>
            <a:prstGeom prst="rect">
              <a:avLst/>
            </a:prstGeom>
            <a:solidFill>
              <a:sysClr val="windowText" lastClr="000000">
                <a:lumMod val="65000"/>
                <a:lumOff val="35000"/>
              </a:sysClr>
            </a:solidFill>
            <a:ln w="12700" cap="flat" cmpd="sng" algn="ctr">
              <a:no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13" name="Rectangle 7">
              <a:extLst>
                <a:ext uri="{FF2B5EF4-FFF2-40B4-BE49-F238E27FC236}">
                  <a16:creationId xmlns:a16="http://schemas.microsoft.com/office/drawing/2014/main" id="{FCDEF559-84E6-4775-9371-A5EEDCA5ACD3}"/>
                </a:ext>
              </a:extLst>
            </p:cNvPr>
            <p:cNvSpPr/>
            <p:nvPr/>
          </p:nvSpPr>
          <p:spPr>
            <a:xfrm>
              <a:off x="2296780" y="4149080"/>
              <a:ext cx="517736" cy="36000"/>
            </a:xfrm>
            <a:prstGeom prst="rect">
              <a:avLst/>
            </a:prstGeom>
            <a:solidFill>
              <a:srgbClr val="FFC000"/>
            </a:solidFill>
            <a:ln w="12700" cap="flat" cmpd="sng" algn="ctr">
              <a:no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grpSp>
    </p:spTree>
    <p:extLst>
      <p:ext uri="{BB962C8B-B14F-4D97-AF65-F5344CB8AC3E}">
        <p14:creationId xmlns:p14="http://schemas.microsoft.com/office/powerpoint/2010/main" val="3892214495"/>
      </p:ext>
    </p:extLst>
  </p:cSld>
  <p:clrMapOvr>
    <a:masterClrMapping/>
  </p:clrMapOvr>
  <mc:AlternateContent xmlns:mc="http://schemas.openxmlformats.org/markup-compatibility/2006" xmlns:p14="http://schemas.microsoft.com/office/powerpoint/2010/main">
    <mc:Choice Requires="p14">
      <p:transition spd="slow" p14:dur="2000" advClick="0" advTm="3800">
        <p:cut/>
      </p:transition>
    </mc:Choice>
    <mc:Fallback xmlns="">
      <p:transition spd="slow" advClick="0" advTm="3800">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B6D9588-11DE-4E5F-8024-BC4C6CC7430B}"/>
              </a:ext>
            </a:extLst>
          </p:cNvPr>
          <p:cNvSpPr>
            <a:spLocks noGrp="1"/>
          </p:cNvSpPr>
          <p:nvPr>
            <p:ph type="title"/>
          </p:nvPr>
        </p:nvSpPr>
        <p:spPr>
          <a:xfrm>
            <a:off x="930104" y="176466"/>
            <a:ext cx="10364451" cy="86626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fontAlgn="base">
              <a:spcAft>
                <a:spcPct val="0"/>
              </a:spcAft>
            </a:pPr>
            <a:r>
              <a:rPr lang="en-US" altLang="zh-TW" sz="5400" b="1" dirty="0">
                <a:solidFill>
                  <a:schemeClr val="accent1">
                    <a:lumMod val="75000"/>
                  </a:schemeClr>
                </a:solidFill>
                <a:latin typeface="微軟正黑體" pitchFamily="34" charset="-120"/>
                <a:ea typeface="微軟正黑體" pitchFamily="34" charset="-120"/>
                <a:cs typeface="Times New Roman" pitchFamily="18" charset="0"/>
              </a:rPr>
              <a:t>110</a:t>
            </a:r>
            <a:r>
              <a:rPr lang="zh-TW" altLang="en-US" sz="5400" b="1" dirty="0">
                <a:solidFill>
                  <a:schemeClr val="accent1">
                    <a:lumMod val="75000"/>
                  </a:schemeClr>
                </a:solidFill>
                <a:latin typeface="微軟正黑體" pitchFamily="34" charset="-120"/>
                <a:ea typeface="微軟正黑體" pitchFamily="34" charset="-120"/>
                <a:cs typeface="Times New Roman" pitchFamily="18" charset="0"/>
              </a:rPr>
              <a:t>年度產學小聯盟績優聯盟獎</a:t>
            </a:r>
          </a:p>
        </p:txBody>
      </p:sp>
      <p:pic>
        <p:nvPicPr>
          <p:cNvPr id="7" name="內容版面配置區 6">
            <a:extLst>
              <a:ext uri="{FF2B5EF4-FFF2-40B4-BE49-F238E27FC236}">
                <a16:creationId xmlns:a16="http://schemas.microsoft.com/office/drawing/2014/main" id="{DEAB8BFF-90E4-4CD6-9A75-5E834D38A115}"/>
              </a:ext>
            </a:extLst>
          </p:cNvPr>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2399589" y="908720"/>
            <a:ext cx="7392821" cy="5544616"/>
          </a:xfrm>
        </p:spPr>
      </p:pic>
      <p:sp>
        <p:nvSpPr>
          <p:cNvPr id="4" name="投影片編號版面配置區 3">
            <a:extLst>
              <a:ext uri="{FF2B5EF4-FFF2-40B4-BE49-F238E27FC236}">
                <a16:creationId xmlns:a16="http://schemas.microsoft.com/office/drawing/2014/main" id="{E5D49A1F-8821-4E2A-B5E5-CB45FCD120DD}"/>
              </a:ext>
            </a:extLst>
          </p:cNvPr>
          <p:cNvSpPr>
            <a:spLocks noGrp="1"/>
          </p:cNvSpPr>
          <p:nvPr>
            <p:ph type="sldNum" sz="quarter" idx="12"/>
          </p:nvPr>
        </p:nvSpPr>
        <p:spPr/>
        <p:txBody>
          <a:bodyPr/>
          <a:lstStyle/>
          <a:p>
            <a:fld id="{A172BDAF-B01C-4DDA-B3A3-F7A29D594AD7}" type="slidenum">
              <a:rPr lang="zh-TW" altLang="en-US" smtClean="0"/>
              <a:pPr/>
              <a:t>22</a:t>
            </a:fld>
            <a:endParaRPr lang="zh-TW" altLang="en-US"/>
          </a:p>
        </p:txBody>
      </p:sp>
    </p:spTree>
    <p:extLst>
      <p:ext uri="{BB962C8B-B14F-4D97-AF65-F5344CB8AC3E}">
        <p14:creationId xmlns:p14="http://schemas.microsoft.com/office/powerpoint/2010/main" val="722305647"/>
      </p:ext>
    </p:extLst>
  </p:cSld>
  <p:clrMapOvr>
    <a:masterClrMapping/>
  </p:clrMapOvr>
  <mc:AlternateContent xmlns:mc="http://schemas.openxmlformats.org/markup-compatibility/2006" xmlns:p14="http://schemas.microsoft.com/office/powerpoint/2010/main">
    <mc:Choice Requires="p14">
      <p:transition spd="slow" p14:dur="2000" advClick="0" advTm="3800">
        <p:cut/>
      </p:transition>
    </mc:Choice>
    <mc:Fallback xmlns="">
      <p:transition spd="slow" advClick="0" advTm="3800">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3DE87CE1-45F1-488E-A558-161711481A2B}"/>
              </a:ext>
            </a:extLst>
          </p:cNvPr>
          <p:cNvSpPr>
            <a:spLocks noGrp="1"/>
          </p:cNvSpPr>
          <p:nvPr>
            <p:ph type="sldNum" sz="quarter" idx="12"/>
          </p:nvPr>
        </p:nvSpPr>
        <p:spPr/>
        <p:txBody>
          <a:bodyPr/>
          <a:lstStyle/>
          <a:p>
            <a:fld id="{A172BDAF-B01C-4DDA-B3A3-F7A29D594AD7}" type="slidenum">
              <a:rPr lang="zh-TW" altLang="en-US" smtClean="0"/>
              <a:pPr/>
              <a:t>23</a:t>
            </a:fld>
            <a:endParaRPr lang="zh-TW" altLang="en-US"/>
          </a:p>
        </p:txBody>
      </p:sp>
      <p:sp>
        <p:nvSpPr>
          <p:cNvPr id="3" name="矩形 2">
            <a:extLst>
              <a:ext uri="{FF2B5EF4-FFF2-40B4-BE49-F238E27FC236}">
                <a16:creationId xmlns:a16="http://schemas.microsoft.com/office/drawing/2014/main" id="{BD8C5BE9-E896-41D7-844B-CDBB22DCBA8C}"/>
              </a:ext>
            </a:extLst>
          </p:cNvPr>
          <p:cNvSpPr/>
          <p:nvPr/>
        </p:nvSpPr>
        <p:spPr>
          <a:xfrm>
            <a:off x="839416" y="1628800"/>
            <a:ext cx="10513168" cy="4339650"/>
          </a:xfrm>
          <a:prstGeom prst="rect">
            <a:avLst/>
          </a:prstGeom>
        </p:spPr>
        <p:txBody>
          <a:bodyPr wrap="square">
            <a:spAutoFit/>
          </a:bodyPr>
          <a:lstStyle/>
          <a:p>
            <a:pPr marL="285750" indent="-285750" algn="just">
              <a:lnSpc>
                <a:spcPct val="150000"/>
              </a:lnSpc>
              <a:buFont typeface="Wingdings" panose="05000000000000000000" pitchFamily="2" charset="2"/>
              <a:buChar char="ü"/>
            </a:pPr>
            <a:r>
              <a:rPr lang="zh-TW" altLang="en-US" sz="2400" dirty="0">
                <a:solidFill>
                  <a:srgbClr val="0000FF"/>
                </a:solidFill>
                <a:latin typeface="微軟正黑體" panose="020B0604030504040204" pitchFamily="34" charset="-120"/>
                <a:ea typeface="微軟正黑體" panose="020B0604030504040204" pitchFamily="34" charset="-120"/>
              </a:rPr>
              <a:t>本產學小聯盟建立後，我們啟動服務的</a:t>
            </a:r>
            <a:r>
              <a:rPr lang="en-US" altLang="zh-TW" sz="2400" dirty="0">
                <a:solidFill>
                  <a:srgbClr val="0000FF"/>
                </a:solidFill>
                <a:latin typeface="微軟正黑體" panose="020B0604030504040204" pitchFamily="34" charset="-120"/>
                <a:ea typeface="微軟正黑體" panose="020B0604030504040204" pitchFamily="34" charset="-120"/>
              </a:rPr>
              <a:t>SOP</a:t>
            </a:r>
            <a:r>
              <a:rPr lang="zh-TW" altLang="en-US" sz="2400" dirty="0">
                <a:solidFill>
                  <a:srgbClr val="0000FF"/>
                </a:solidFill>
                <a:latin typeface="微軟正黑體" panose="020B0604030504040204" pitchFamily="34" charset="-120"/>
                <a:ea typeface="微軟正黑體" panose="020B0604030504040204" pitchFamily="34" charset="-120"/>
              </a:rPr>
              <a:t>模式，透過不斷的溝通和確認，讓本團隊的服務與廠商的需求更切合。</a:t>
            </a:r>
            <a:endParaRPr lang="en-US" altLang="zh-TW" sz="2400" dirty="0">
              <a:solidFill>
                <a:srgbClr val="0000FF"/>
              </a:solidFill>
              <a:latin typeface="微軟正黑體" panose="020B0604030504040204" pitchFamily="34" charset="-120"/>
              <a:ea typeface="微軟正黑體" panose="020B0604030504040204" pitchFamily="34" charset="-120"/>
            </a:endParaRPr>
          </a:p>
          <a:p>
            <a:pPr marL="285750" indent="-285750" algn="just">
              <a:lnSpc>
                <a:spcPct val="150000"/>
              </a:lnSpc>
              <a:buFont typeface="Wingdings" panose="05000000000000000000" pitchFamily="2" charset="2"/>
              <a:buChar char="ü"/>
            </a:pPr>
            <a:r>
              <a:rPr lang="zh-TW" altLang="en-US" sz="2400" dirty="0">
                <a:solidFill>
                  <a:srgbClr val="0000FF"/>
                </a:solidFill>
                <a:latin typeface="微軟正黑體" panose="020B0604030504040204" pitchFamily="34" charset="-120"/>
                <a:ea typeface="微軟正黑體" panose="020B0604030504040204" pitchFamily="34" charset="-120"/>
              </a:rPr>
              <a:t>運用天然物之分析資料之資料庫及化合物庫，在委託進行檢測的過程中，可以快速的進行電腦圖譜比對和標準品的確認。</a:t>
            </a:r>
            <a:endParaRPr lang="en-US" altLang="zh-TW" sz="2400" dirty="0">
              <a:solidFill>
                <a:srgbClr val="0000FF"/>
              </a:solidFill>
              <a:latin typeface="微軟正黑體" panose="020B0604030504040204" pitchFamily="34" charset="-120"/>
              <a:ea typeface="微軟正黑體" panose="020B0604030504040204" pitchFamily="34" charset="-120"/>
            </a:endParaRPr>
          </a:p>
          <a:p>
            <a:pPr marL="285750" indent="-285750" algn="just">
              <a:lnSpc>
                <a:spcPct val="150000"/>
              </a:lnSpc>
              <a:buFont typeface="Wingdings" panose="05000000000000000000" pitchFamily="2" charset="2"/>
              <a:buChar char="ü"/>
            </a:pPr>
            <a:r>
              <a:rPr lang="zh-TW" altLang="en-US" sz="2400" dirty="0">
                <a:solidFill>
                  <a:srgbClr val="0000FF"/>
                </a:solidFill>
                <a:latin typeface="微軟正黑體" panose="020B0604030504040204" pitchFamily="34" charset="-120"/>
                <a:ea typeface="微軟正黑體" panose="020B0604030504040204" pitchFamily="34" charset="-120"/>
              </a:rPr>
              <a:t>深化開發：鍊結本小聯盟五位教師以致臺大專業領域之教師產學合作研究。</a:t>
            </a:r>
            <a:endParaRPr lang="en-US" altLang="zh-TW" sz="2400" dirty="0">
              <a:solidFill>
                <a:srgbClr val="0000FF"/>
              </a:solidFill>
              <a:latin typeface="微軟正黑體" panose="020B0604030504040204" pitchFamily="34" charset="-120"/>
              <a:ea typeface="微軟正黑體" panose="020B0604030504040204" pitchFamily="34" charset="-120"/>
            </a:endParaRPr>
          </a:p>
          <a:p>
            <a:pPr marL="285750" indent="-285750" algn="just">
              <a:lnSpc>
                <a:spcPct val="150000"/>
              </a:lnSpc>
              <a:buFont typeface="Wingdings" panose="05000000000000000000" pitchFamily="2" charset="2"/>
              <a:buChar char="ü"/>
            </a:pPr>
            <a:r>
              <a:rPr lang="zh-TW" altLang="en-US" sz="2400" dirty="0">
                <a:solidFill>
                  <a:srgbClr val="0000FF"/>
                </a:solidFill>
                <a:latin typeface="微軟正黑體" panose="020B0604030504040204" pitchFamily="34" charset="-120"/>
                <a:ea typeface="微軟正黑體" panose="020B0604030504040204" pitchFamily="34" charset="-120"/>
              </a:rPr>
              <a:t>技術轉移與創造廠商會員技術提升，如須進一步深入開發可透過平台推薦與臺大校區專業教師進行產學合作。</a:t>
            </a:r>
          </a:p>
          <a:p>
            <a:pPr marL="285750" indent="-285750" algn="just">
              <a:buFont typeface="Wingdings" panose="05000000000000000000" pitchFamily="2" charset="2"/>
              <a:buChar char="ü"/>
            </a:pPr>
            <a:endParaRPr lang="zh-TW" altLang="en-US" sz="2400" dirty="0">
              <a:solidFill>
                <a:srgbClr val="0000FF"/>
              </a:solidFill>
              <a:latin typeface="微軟正黑體" panose="020B0604030504040204" pitchFamily="34" charset="-120"/>
              <a:ea typeface="微軟正黑體" panose="020B0604030504040204" pitchFamily="34" charset="-120"/>
            </a:endParaRPr>
          </a:p>
        </p:txBody>
      </p:sp>
      <p:grpSp>
        <p:nvGrpSpPr>
          <p:cNvPr id="4" name="群組 3">
            <a:extLst>
              <a:ext uri="{FF2B5EF4-FFF2-40B4-BE49-F238E27FC236}">
                <a16:creationId xmlns:a16="http://schemas.microsoft.com/office/drawing/2014/main" id="{E01AB4EE-2104-4FFC-B416-AFB8AED92F32}"/>
              </a:ext>
            </a:extLst>
          </p:cNvPr>
          <p:cNvGrpSpPr/>
          <p:nvPr/>
        </p:nvGrpSpPr>
        <p:grpSpPr>
          <a:xfrm flipV="1">
            <a:off x="1055440" y="1268760"/>
            <a:ext cx="2264964" cy="52661"/>
            <a:chOff x="643384" y="4149080"/>
            <a:chExt cx="2171132" cy="36000"/>
          </a:xfrm>
        </p:grpSpPr>
        <p:sp>
          <p:nvSpPr>
            <p:cNvPr id="5" name="Rectangle 6">
              <a:extLst>
                <a:ext uri="{FF2B5EF4-FFF2-40B4-BE49-F238E27FC236}">
                  <a16:creationId xmlns:a16="http://schemas.microsoft.com/office/drawing/2014/main" id="{9F355596-1BCB-4490-A62E-A7EE6BF726A5}"/>
                </a:ext>
              </a:extLst>
            </p:cNvPr>
            <p:cNvSpPr/>
            <p:nvPr/>
          </p:nvSpPr>
          <p:spPr>
            <a:xfrm>
              <a:off x="643384" y="4149080"/>
              <a:ext cx="517736" cy="36000"/>
            </a:xfrm>
            <a:prstGeom prst="rect">
              <a:avLst/>
            </a:prstGeom>
            <a:solidFill>
              <a:sysClr val="windowText" lastClr="000000">
                <a:lumMod val="65000"/>
                <a:lumOff val="35000"/>
              </a:sysClr>
            </a:solidFill>
            <a:ln w="12700" cap="flat" cmpd="sng" algn="ctr">
              <a:no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6" name="Rectangle 7">
              <a:extLst>
                <a:ext uri="{FF2B5EF4-FFF2-40B4-BE49-F238E27FC236}">
                  <a16:creationId xmlns:a16="http://schemas.microsoft.com/office/drawing/2014/main" id="{5415E69B-713C-4697-B3B8-0CE7BD2F6289}"/>
                </a:ext>
              </a:extLst>
            </p:cNvPr>
            <p:cNvSpPr/>
            <p:nvPr/>
          </p:nvSpPr>
          <p:spPr>
            <a:xfrm>
              <a:off x="1194516" y="4149080"/>
              <a:ext cx="517736" cy="36000"/>
            </a:xfrm>
            <a:prstGeom prst="rect">
              <a:avLst/>
            </a:prstGeom>
            <a:solidFill>
              <a:srgbClr val="FFC000"/>
            </a:solidFill>
            <a:ln w="12700" cap="flat" cmpd="sng" algn="ctr">
              <a:no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7" name="Rectangle 8">
              <a:extLst>
                <a:ext uri="{FF2B5EF4-FFF2-40B4-BE49-F238E27FC236}">
                  <a16:creationId xmlns:a16="http://schemas.microsoft.com/office/drawing/2014/main" id="{81F940EE-DA14-4BAC-B550-2133FC43A87D}"/>
                </a:ext>
              </a:extLst>
            </p:cNvPr>
            <p:cNvSpPr/>
            <p:nvPr/>
          </p:nvSpPr>
          <p:spPr>
            <a:xfrm>
              <a:off x="1745648" y="4149080"/>
              <a:ext cx="517736" cy="36000"/>
            </a:xfrm>
            <a:prstGeom prst="rect">
              <a:avLst/>
            </a:prstGeom>
            <a:solidFill>
              <a:sysClr val="windowText" lastClr="000000">
                <a:lumMod val="65000"/>
                <a:lumOff val="35000"/>
              </a:sysClr>
            </a:solidFill>
            <a:ln w="12700" cap="flat" cmpd="sng" algn="ctr">
              <a:no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8" name="Rectangle 7">
              <a:extLst>
                <a:ext uri="{FF2B5EF4-FFF2-40B4-BE49-F238E27FC236}">
                  <a16:creationId xmlns:a16="http://schemas.microsoft.com/office/drawing/2014/main" id="{774E3D0D-1525-49E7-8E7F-1AC40B68FD1F}"/>
                </a:ext>
              </a:extLst>
            </p:cNvPr>
            <p:cNvSpPr/>
            <p:nvPr/>
          </p:nvSpPr>
          <p:spPr>
            <a:xfrm>
              <a:off x="2296780" y="4149080"/>
              <a:ext cx="517736" cy="36000"/>
            </a:xfrm>
            <a:prstGeom prst="rect">
              <a:avLst/>
            </a:prstGeom>
            <a:solidFill>
              <a:srgbClr val="FFC000"/>
            </a:solidFill>
            <a:ln w="12700" cap="flat" cmpd="sng" algn="ctr">
              <a:no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grpSp>
      <p:sp>
        <p:nvSpPr>
          <p:cNvPr id="14" name="Rectangle 2">
            <a:extLst>
              <a:ext uri="{FF2B5EF4-FFF2-40B4-BE49-F238E27FC236}">
                <a16:creationId xmlns:a16="http://schemas.microsoft.com/office/drawing/2014/main" id="{3F6E6636-814C-4CE7-BCD6-CD8C45173F3D}"/>
              </a:ext>
            </a:extLst>
          </p:cNvPr>
          <p:cNvSpPr txBox="1">
            <a:spLocks/>
          </p:cNvSpPr>
          <p:nvPr/>
        </p:nvSpPr>
        <p:spPr bwMode="auto">
          <a:xfrm>
            <a:off x="-2149497" y="620688"/>
            <a:ext cx="8640000" cy="785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3467" b="1" kern="1200">
                <a:solidFill>
                  <a:srgbClr val="000066"/>
                </a:solidFill>
                <a:latin typeface="Times New Roman" pitchFamily="18" charset="0"/>
                <a:ea typeface="標楷體" pitchFamily="65" charset="-120"/>
                <a:cs typeface="Times New Roman" pitchFamily="18" charset="0"/>
              </a:defRPr>
            </a:lvl1pPr>
            <a:lvl2pPr algn="ctr" rtl="0" eaLnBrk="0" fontAlgn="base" hangingPunct="0">
              <a:spcBef>
                <a:spcPct val="0"/>
              </a:spcBef>
              <a:spcAft>
                <a:spcPct val="0"/>
              </a:spcAft>
              <a:defRPr sz="3900" b="1">
                <a:solidFill>
                  <a:srgbClr val="000066"/>
                </a:solidFill>
                <a:latin typeface="Times New Roman" pitchFamily="18" charset="0"/>
                <a:ea typeface="標楷體" pitchFamily="65" charset="-120"/>
                <a:cs typeface="Times New Roman" pitchFamily="18" charset="0"/>
              </a:defRPr>
            </a:lvl2pPr>
            <a:lvl3pPr algn="ctr" rtl="0" eaLnBrk="0" fontAlgn="base" hangingPunct="0">
              <a:spcBef>
                <a:spcPct val="0"/>
              </a:spcBef>
              <a:spcAft>
                <a:spcPct val="0"/>
              </a:spcAft>
              <a:defRPr sz="3900" b="1">
                <a:solidFill>
                  <a:srgbClr val="000066"/>
                </a:solidFill>
                <a:latin typeface="Times New Roman" pitchFamily="18" charset="0"/>
                <a:ea typeface="標楷體" pitchFamily="65" charset="-120"/>
                <a:cs typeface="Times New Roman" pitchFamily="18" charset="0"/>
              </a:defRPr>
            </a:lvl3pPr>
            <a:lvl4pPr algn="ctr" rtl="0" eaLnBrk="0" fontAlgn="base" hangingPunct="0">
              <a:spcBef>
                <a:spcPct val="0"/>
              </a:spcBef>
              <a:spcAft>
                <a:spcPct val="0"/>
              </a:spcAft>
              <a:defRPr sz="3900" b="1">
                <a:solidFill>
                  <a:srgbClr val="000066"/>
                </a:solidFill>
                <a:latin typeface="Times New Roman" pitchFamily="18" charset="0"/>
                <a:ea typeface="標楷體" pitchFamily="65" charset="-120"/>
                <a:cs typeface="Times New Roman" pitchFamily="18" charset="0"/>
              </a:defRPr>
            </a:lvl4pPr>
            <a:lvl5pPr algn="ctr" rtl="0" eaLnBrk="0" fontAlgn="base" hangingPunct="0">
              <a:spcBef>
                <a:spcPct val="0"/>
              </a:spcBef>
              <a:spcAft>
                <a:spcPct val="0"/>
              </a:spcAft>
              <a:defRPr sz="3900" b="1">
                <a:solidFill>
                  <a:srgbClr val="000066"/>
                </a:solidFill>
                <a:latin typeface="Times New Roman" pitchFamily="18" charset="0"/>
                <a:ea typeface="標楷體" pitchFamily="65" charset="-120"/>
                <a:cs typeface="Times New Roman" pitchFamily="18" charset="0"/>
              </a:defRPr>
            </a:lvl5pPr>
            <a:lvl6pPr marL="495285" algn="ctr" rtl="0" fontAlgn="base">
              <a:spcBef>
                <a:spcPct val="0"/>
              </a:spcBef>
              <a:spcAft>
                <a:spcPct val="0"/>
              </a:spcAft>
              <a:defRPr sz="3900" b="1">
                <a:solidFill>
                  <a:srgbClr val="000066"/>
                </a:solidFill>
                <a:latin typeface="Times New Roman" pitchFamily="18" charset="0"/>
                <a:ea typeface="標楷體" pitchFamily="65" charset="-120"/>
                <a:cs typeface="Times New Roman" pitchFamily="18" charset="0"/>
              </a:defRPr>
            </a:lvl6pPr>
            <a:lvl7pPr marL="990570" algn="ctr" rtl="0" fontAlgn="base">
              <a:spcBef>
                <a:spcPct val="0"/>
              </a:spcBef>
              <a:spcAft>
                <a:spcPct val="0"/>
              </a:spcAft>
              <a:defRPr sz="3900" b="1">
                <a:solidFill>
                  <a:srgbClr val="000066"/>
                </a:solidFill>
                <a:latin typeface="Times New Roman" pitchFamily="18" charset="0"/>
                <a:ea typeface="標楷體" pitchFamily="65" charset="-120"/>
                <a:cs typeface="Times New Roman" pitchFamily="18" charset="0"/>
              </a:defRPr>
            </a:lvl7pPr>
            <a:lvl8pPr marL="1485854" algn="ctr" rtl="0" fontAlgn="base">
              <a:spcBef>
                <a:spcPct val="0"/>
              </a:spcBef>
              <a:spcAft>
                <a:spcPct val="0"/>
              </a:spcAft>
              <a:defRPr sz="3900" b="1">
                <a:solidFill>
                  <a:srgbClr val="000066"/>
                </a:solidFill>
                <a:latin typeface="Times New Roman" pitchFamily="18" charset="0"/>
                <a:ea typeface="標楷體" pitchFamily="65" charset="-120"/>
                <a:cs typeface="Times New Roman" pitchFamily="18" charset="0"/>
              </a:defRPr>
            </a:lvl8pPr>
            <a:lvl9pPr marL="1981139" algn="ctr" rtl="0" fontAlgn="base">
              <a:spcBef>
                <a:spcPct val="0"/>
              </a:spcBef>
              <a:spcAft>
                <a:spcPct val="0"/>
              </a:spcAft>
              <a:defRPr sz="3900" b="1">
                <a:solidFill>
                  <a:srgbClr val="000066"/>
                </a:solidFill>
                <a:latin typeface="Times New Roman" pitchFamily="18" charset="0"/>
                <a:ea typeface="標楷體" pitchFamily="65" charset="-120"/>
                <a:cs typeface="Times New Roman" pitchFamily="18" charset="0"/>
              </a:defRPr>
            </a:lvl9pPr>
          </a:lstStyle>
          <a:p>
            <a:pPr defTabSz="914400" eaLnBrk="1" hangingPunct="1">
              <a:lnSpc>
                <a:spcPct val="90000"/>
              </a:lnSpc>
              <a:defRPr/>
            </a:pPr>
            <a:r>
              <a:rPr lang="zh-TW" altLang="en-US" sz="2800" cap="all" dirty="0">
                <a:solidFill>
                  <a:schemeClr val="tx2">
                    <a:lumMod val="60000"/>
                    <a:lumOff val="40000"/>
                  </a:schemeClr>
                </a:solidFill>
                <a:latin typeface="微軟正黑體" pitchFamily="34" charset="-120"/>
                <a:ea typeface="微軟正黑體" pitchFamily="34" charset="-120"/>
              </a:rPr>
              <a:t>總結</a:t>
            </a:r>
          </a:p>
        </p:txBody>
      </p:sp>
    </p:spTree>
    <p:extLst>
      <p:ext uri="{BB962C8B-B14F-4D97-AF65-F5344CB8AC3E}">
        <p14:creationId xmlns:p14="http://schemas.microsoft.com/office/powerpoint/2010/main" val="337666500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A464D8E3-8A8A-4F40-BFAA-EE0336DE55B5}"/>
              </a:ext>
            </a:extLst>
          </p:cNvPr>
          <p:cNvSpPr>
            <a:spLocks noGrp="1"/>
          </p:cNvSpPr>
          <p:nvPr>
            <p:ph type="sldNum" sz="quarter" idx="12"/>
          </p:nvPr>
        </p:nvSpPr>
        <p:spPr/>
        <p:txBody>
          <a:bodyPr/>
          <a:lstStyle/>
          <a:p>
            <a:fld id="{A172BDAF-B01C-4DDA-B3A3-F7A29D594AD7}" type="slidenum">
              <a:rPr lang="zh-TW" altLang="en-US" smtClean="0"/>
              <a:pPr/>
              <a:t>24</a:t>
            </a:fld>
            <a:endParaRPr lang="zh-TW" altLang="en-US"/>
          </a:p>
        </p:txBody>
      </p:sp>
      <p:sp>
        <p:nvSpPr>
          <p:cNvPr id="3" name="文字方塊 2">
            <a:extLst>
              <a:ext uri="{FF2B5EF4-FFF2-40B4-BE49-F238E27FC236}">
                <a16:creationId xmlns:a16="http://schemas.microsoft.com/office/drawing/2014/main" id="{2F106780-CE25-49D7-BCB1-CD45D672089E}"/>
              </a:ext>
            </a:extLst>
          </p:cNvPr>
          <p:cNvSpPr txBox="1"/>
          <p:nvPr/>
        </p:nvSpPr>
        <p:spPr>
          <a:xfrm flipH="1">
            <a:off x="2135560" y="1166842"/>
            <a:ext cx="8208912" cy="5262979"/>
          </a:xfrm>
          <a:prstGeom prst="rect">
            <a:avLst/>
          </a:prstGeom>
          <a:noFill/>
        </p:spPr>
        <p:txBody>
          <a:bodyPr wrap="square" rtlCol="0">
            <a:spAutoFit/>
          </a:bodyPr>
          <a:lstStyle/>
          <a:p>
            <a:r>
              <a:rPr lang="zh-TW" altLang="en-US" sz="3600" dirty="0"/>
              <a:t>不純物及天然物分析平台歡迎您的來信詢問，</a:t>
            </a:r>
            <a:r>
              <a:rPr lang="zh-TW" altLang="en-US" sz="3600" b="1" dirty="0">
                <a:solidFill>
                  <a:srgbClr val="0000FF"/>
                </a:solidFill>
                <a:latin typeface="微軟正黑體" panose="020B0604030504040204" pitchFamily="34" charset="-120"/>
                <a:ea typeface="微軟正黑體" panose="020B0604030504040204" pitchFamily="34" charset="-120"/>
              </a:rPr>
              <a:t>為我們的藥物品質把關！</a:t>
            </a:r>
            <a:endParaRPr lang="en-US" altLang="zh-TW" sz="3600" b="1" dirty="0">
              <a:solidFill>
                <a:srgbClr val="0000FF"/>
              </a:solidFill>
              <a:latin typeface="微軟正黑體" panose="020B0604030504040204" pitchFamily="34" charset="-120"/>
              <a:ea typeface="微軟正黑體" panose="020B0604030504040204" pitchFamily="34" charset="-120"/>
            </a:endParaRPr>
          </a:p>
          <a:p>
            <a:endParaRPr lang="en-US" altLang="zh-TW" sz="3600" dirty="0"/>
          </a:p>
          <a:p>
            <a:r>
              <a:rPr lang="zh-TW" altLang="en-US" sz="3600" dirty="0"/>
              <a:t>余兆武 助理教授 </a:t>
            </a:r>
            <a:r>
              <a:rPr lang="en-US" altLang="zh-TW" sz="3600" dirty="0"/>
              <a:t>(02) 33668698</a:t>
            </a:r>
          </a:p>
          <a:p>
            <a:r>
              <a:rPr lang="en-US" altLang="zh-TW" sz="3600" dirty="0">
                <a:hlinkClick r:id="rId2"/>
              </a:rPr>
              <a:t>stifenyu@ntu.edu.tw</a:t>
            </a:r>
            <a:endParaRPr lang="en-US" altLang="zh-TW" sz="3600" dirty="0"/>
          </a:p>
          <a:p>
            <a:endParaRPr lang="en-US" altLang="zh-TW" sz="3600" dirty="0"/>
          </a:p>
          <a:p>
            <a:r>
              <a:rPr lang="zh-TW" altLang="en-US" sz="3600" dirty="0"/>
              <a:t>蔡勝發：</a:t>
            </a:r>
            <a:r>
              <a:rPr lang="en-US" altLang="zh-TW" sz="3600" u="sng" dirty="0">
                <a:solidFill>
                  <a:srgbClr val="0070C0"/>
                </a:solidFill>
                <a:hlinkClick r:id="rId3"/>
              </a:rPr>
              <a:t>apha8@yahoo.com.tw</a:t>
            </a:r>
            <a:endParaRPr lang="en-US" altLang="zh-TW" sz="3600" u="sng" dirty="0">
              <a:solidFill>
                <a:srgbClr val="0070C0"/>
              </a:solidFill>
            </a:endParaRPr>
          </a:p>
          <a:p>
            <a:endParaRPr lang="en-US" altLang="zh-TW" sz="3600" u="sng" dirty="0">
              <a:solidFill>
                <a:srgbClr val="0070C0"/>
              </a:solidFill>
            </a:endParaRPr>
          </a:p>
          <a:p>
            <a:r>
              <a:rPr lang="en-US" altLang="zh-TW" sz="2400" u="sng" dirty="0">
                <a:solidFill>
                  <a:srgbClr val="0070C0"/>
                </a:solidFill>
                <a:hlinkClick r:id="rId4"/>
              </a:rPr>
              <a:t>https://impurities-analysis-of-drugs.jimdosite.com/</a:t>
            </a:r>
            <a:endParaRPr lang="en-US" altLang="zh-TW" sz="2400" u="sng" dirty="0">
              <a:solidFill>
                <a:srgbClr val="0070C0"/>
              </a:solidFill>
            </a:endParaRPr>
          </a:p>
          <a:p>
            <a:r>
              <a:rPr lang="en-US" altLang="zh-TW" sz="2400" u="sng" dirty="0">
                <a:solidFill>
                  <a:srgbClr val="0070C0"/>
                </a:solidFill>
              </a:rPr>
              <a:t>http://homepage.ntu.edu.tw/~shengfatsia/</a:t>
            </a:r>
            <a:endParaRPr lang="zh-TW" altLang="en-US" sz="2400" u="sng" dirty="0">
              <a:solidFill>
                <a:srgbClr val="0070C0"/>
              </a:solidFill>
            </a:endParaRPr>
          </a:p>
        </p:txBody>
      </p:sp>
      <p:pic>
        <p:nvPicPr>
          <p:cNvPr id="4" name="Picture 2" descr="國立臺灣大學- 维基百科，自由的百科全书">
            <a:extLst>
              <a:ext uri="{FF2B5EF4-FFF2-40B4-BE49-F238E27FC236}">
                <a16:creationId xmlns:a16="http://schemas.microsoft.com/office/drawing/2014/main" id="{87C8F537-B3A3-486A-B154-516BD8B447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08368" y="85572"/>
            <a:ext cx="1215578" cy="12155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2021臺大藥學營Pharytales - Home | Facebook">
            <a:extLst>
              <a:ext uri="{FF2B5EF4-FFF2-40B4-BE49-F238E27FC236}">
                <a16:creationId xmlns:a16="http://schemas.microsoft.com/office/drawing/2014/main" id="{C241F283-2C62-4AED-92C0-C3861F1BA6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44081" y="85572"/>
            <a:ext cx="1267126" cy="12671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國家科學及技術委員會| Taipei">
            <a:extLst>
              <a:ext uri="{FF2B5EF4-FFF2-40B4-BE49-F238E27FC236}">
                <a16:creationId xmlns:a16="http://schemas.microsoft.com/office/drawing/2014/main" id="{9DAB5541-E061-44DD-87F0-474ADA8D09B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2104" t="21171" r="16775" b="22053"/>
          <a:stretch/>
        </p:blipFill>
        <p:spPr bwMode="auto">
          <a:xfrm>
            <a:off x="7744543" y="-18292"/>
            <a:ext cx="1603758" cy="1110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483698"/>
      </p:ext>
    </p:extLst>
  </p:cSld>
  <p:clrMapOvr>
    <a:masterClrMapping/>
  </p:clrMapOvr>
  <mc:AlternateContent xmlns:mc="http://schemas.openxmlformats.org/markup-compatibility/2006" xmlns:p14="http://schemas.microsoft.com/office/powerpoint/2010/main">
    <mc:Choice Requires="p14">
      <p:transition spd="slow" p14:dur="2000" advTm="2017">
        <p:cut/>
      </p:transition>
    </mc:Choice>
    <mc:Fallback xmlns="">
      <p:transition spd="slow" advTm="2017">
        <p:cu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a:extLst>
              <a:ext uri="{FF2B5EF4-FFF2-40B4-BE49-F238E27FC236}">
                <a16:creationId xmlns:a16="http://schemas.microsoft.com/office/drawing/2014/main" id="{744C22A8-8802-4D12-8331-AC533E656B7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722" r="26098" b="53956"/>
          <a:stretch/>
        </p:blipFill>
        <p:spPr bwMode="auto">
          <a:xfrm>
            <a:off x="10544175" y="0"/>
            <a:ext cx="1655365" cy="1844824"/>
          </a:xfrm>
          <a:prstGeom prst="rect">
            <a:avLst/>
          </a:prstGeom>
          <a:noFill/>
          <a:extLst>
            <a:ext uri="{909E8E84-426E-40DD-AFC4-6F175D3DCCD1}">
              <a14:hiddenFill xmlns:a14="http://schemas.microsoft.com/office/drawing/2010/main">
                <a:solidFill>
                  <a:srgbClr val="FFFFFF"/>
                </a:solidFill>
              </a14:hiddenFill>
            </a:ext>
          </a:extLst>
        </p:spPr>
      </p:pic>
      <p:sp>
        <p:nvSpPr>
          <p:cNvPr id="4" name="投影片編號版面配置區 3"/>
          <p:cNvSpPr>
            <a:spLocks noGrp="1"/>
          </p:cNvSpPr>
          <p:nvPr>
            <p:ph type="sldNum" sz="quarter" idx="12"/>
          </p:nvPr>
        </p:nvSpPr>
        <p:spPr>
          <a:xfrm>
            <a:off x="7779885" y="6448252"/>
            <a:ext cx="2311400" cy="365125"/>
          </a:xfrm>
        </p:spPr>
        <p:txBody>
          <a:bodyPr/>
          <a:lstStyle/>
          <a:p>
            <a:fld id="{A172BDAF-B01C-4DDA-B3A3-F7A29D594AD7}" type="slidenum">
              <a:rPr lang="zh-TW" altLang="en-US" sz="1300">
                <a:solidFill>
                  <a:prstClr val="black">
                    <a:tint val="75000"/>
                  </a:prstClr>
                </a:solidFill>
                <a:latin typeface="標楷體" panose="03000509000000000000" pitchFamily="65" charset="-120"/>
                <a:ea typeface="標楷體" panose="03000509000000000000" pitchFamily="65" charset="-120"/>
              </a:rPr>
              <a:pPr/>
              <a:t>25</a:t>
            </a:fld>
            <a:endParaRPr lang="zh-TW" altLang="en-US" sz="1300" dirty="0">
              <a:solidFill>
                <a:prstClr val="black">
                  <a:tint val="75000"/>
                </a:prstClr>
              </a:solidFill>
              <a:latin typeface="標楷體" panose="03000509000000000000" pitchFamily="65" charset="-120"/>
              <a:ea typeface="標楷體" panose="03000509000000000000" pitchFamily="65" charset="-120"/>
            </a:endParaRPr>
          </a:p>
        </p:txBody>
      </p:sp>
      <p:sp>
        <p:nvSpPr>
          <p:cNvPr id="8" name="Rectangle 2"/>
          <p:cNvSpPr txBox="1">
            <a:spLocks/>
          </p:cNvSpPr>
          <p:nvPr/>
        </p:nvSpPr>
        <p:spPr bwMode="auto">
          <a:xfrm>
            <a:off x="8434" y="908720"/>
            <a:ext cx="8615880" cy="785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3467" b="1" kern="1200">
                <a:solidFill>
                  <a:srgbClr val="000066"/>
                </a:solidFill>
                <a:latin typeface="Times New Roman" pitchFamily="18" charset="0"/>
                <a:ea typeface="標楷體" pitchFamily="65" charset="-120"/>
                <a:cs typeface="Times New Roman" pitchFamily="18" charset="0"/>
              </a:defRPr>
            </a:lvl1pPr>
            <a:lvl2pPr algn="ctr" rtl="0" eaLnBrk="0" fontAlgn="base" hangingPunct="0">
              <a:spcBef>
                <a:spcPct val="0"/>
              </a:spcBef>
              <a:spcAft>
                <a:spcPct val="0"/>
              </a:spcAft>
              <a:defRPr sz="3900" b="1">
                <a:solidFill>
                  <a:srgbClr val="000066"/>
                </a:solidFill>
                <a:latin typeface="Times New Roman" pitchFamily="18" charset="0"/>
                <a:ea typeface="標楷體" pitchFamily="65" charset="-120"/>
                <a:cs typeface="Times New Roman" pitchFamily="18" charset="0"/>
              </a:defRPr>
            </a:lvl2pPr>
            <a:lvl3pPr algn="ctr" rtl="0" eaLnBrk="0" fontAlgn="base" hangingPunct="0">
              <a:spcBef>
                <a:spcPct val="0"/>
              </a:spcBef>
              <a:spcAft>
                <a:spcPct val="0"/>
              </a:spcAft>
              <a:defRPr sz="3900" b="1">
                <a:solidFill>
                  <a:srgbClr val="000066"/>
                </a:solidFill>
                <a:latin typeface="Times New Roman" pitchFamily="18" charset="0"/>
                <a:ea typeface="標楷體" pitchFamily="65" charset="-120"/>
                <a:cs typeface="Times New Roman" pitchFamily="18" charset="0"/>
              </a:defRPr>
            </a:lvl3pPr>
            <a:lvl4pPr algn="ctr" rtl="0" eaLnBrk="0" fontAlgn="base" hangingPunct="0">
              <a:spcBef>
                <a:spcPct val="0"/>
              </a:spcBef>
              <a:spcAft>
                <a:spcPct val="0"/>
              </a:spcAft>
              <a:defRPr sz="3900" b="1">
                <a:solidFill>
                  <a:srgbClr val="000066"/>
                </a:solidFill>
                <a:latin typeface="Times New Roman" pitchFamily="18" charset="0"/>
                <a:ea typeface="標楷體" pitchFamily="65" charset="-120"/>
                <a:cs typeface="Times New Roman" pitchFamily="18" charset="0"/>
              </a:defRPr>
            </a:lvl4pPr>
            <a:lvl5pPr algn="ctr" rtl="0" eaLnBrk="0" fontAlgn="base" hangingPunct="0">
              <a:spcBef>
                <a:spcPct val="0"/>
              </a:spcBef>
              <a:spcAft>
                <a:spcPct val="0"/>
              </a:spcAft>
              <a:defRPr sz="3900" b="1">
                <a:solidFill>
                  <a:srgbClr val="000066"/>
                </a:solidFill>
                <a:latin typeface="Times New Roman" pitchFamily="18" charset="0"/>
                <a:ea typeface="標楷體" pitchFamily="65" charset="-120"/>
                <a:cs typeface="Times New Roman" pitchFamily="18" charset="0"/>
              </a:defRPr>
            </a:lvl5pPr>
            <a:lvl6pPr marL="495285" algn="ctr" rtl="0" fontAlgn="base">
              <a:spcBef>
                <a:spcPct val="0"/>
              </a:spcBef>
              <a:spcAft>
                <a:spcPct val="0"/>
              </a:spcAft>
              <a:defRPr sz="3900" b="1">
                <a:solidFill>
                  <a:srgbClr val="000066"/>
                </a:solidFill>
                <a:latin typeface="Times New Roman" pitchFamily="18" charset="0"/>
                <a:ea typeface="標楷體" pitchFamily="65" charset="-120"/>
                <a:cs typeface="Times New Roman" pitchFamily="18" charset="0"/>
              </a:defRPr>
            </a:lvl6pPr>
            <a:lvl7pPr marL="990570" algn="ctr" rtl="0" fontAlgn="base">
              <a:spcBef>
                <a:spcPct val="0"/>
              </a:spcBef>
              <a:spcAft>
                <a:spcPct val="0"/>
              </a:spcAft>
              <a:defRPr sz="3900" b="1">
                <a:solidFill>
                  <a:srgbClr val="000066"/>
                </a:solidFill>
                <a:latin typeface="Times New Roman" pitchFamily="18" charset="0"/>
                <a:ea typeface="標楷體" pitchFamily="65" charset="-120"/>
                <a:cs typeface="Times New Roman" pitchFamily="18" charset="0"/>
              </a:defRPr>
            </a:lvl7pPr>
            <a:lvl8pPr marL="1485854" algn="ctr" rtl="0" fontAlgn="base">
              <a:spcBef>
                <a:spcPct val="0"/>
              </a:spcBef>
              <a:spcAft>
                <a:spcPct val="0"/>
              </a:spcAft>
              <a:defRPr sz="3900" b="1">
                <a:solidFill>
                  <a:srgbClr val="000066"/>
                </a:solidFill>
                <a:latin typeface="Times New Roman" pitchFamily="18" charset="0"/>
                <a:ea typeface="標楷體" pitchFamily="65" charset="-120"/>
                <a:cs typeface="Times New Roman" pitchFamily="18" charset="0"/>
              </a:defRPr>
            </a:lvl8pPr>
            <a:lvl9pPr marL="1981139" algn="ctr" rtl="0" fontAlgn="base">
              <a:spcBef>
                <a:spcPct val="0"/>
              </a:spcBef>
              <a:spcAft>
                <a:spcPct val="0"/>
              </a:spcAft>
              <a:defRPr sz="3900" b="1">
                <a:solidFill>
                  <a:srgbClr val="000066"/>
                </a:solidFill>
                <a:latin typeface="Times New Roman" pitchFamily="18" charset="0"/>
                <a:ea typeface="標楷體" pitchFamily="65" charset="-120"/>
                <a:cs typeface="Times New Roman" pitchFamily="18" charset="0"/>
              </a:defRPr>
            </a:lvl9pPr>
          </a:lstStyle>
          <a:p>
            <a:pPr algn="l">
              <a:defRPr/>
            </a:pPr>
            <a:r>
              <a:rPr lang="en-US" altLang="zh-TW" sz="2000" dirty="0">
                <a:solidFill>
                  <a:srgbClr val="FF0000"/>
                </a:solidFill>
                <a:latin typeface="微軟正黑體" pitchFamily="34" charset="-120"/>
                <a:ea typeface="微軟正黑體" pitchFamily="34" charset="-120"/>
              </a:rPr>
              <a:t>Alliance Operational Structure</a:t>
            </a:r>
          </a:p>
        </p:txBody>
      </p:sp>
      <p:sp>
        <p:nvSpPr>
          <p:cNvPr id="9" name="矩形 8"/>
          <p:cNvSpPr/>
          <p:nvPr/>
        </p:nvSpPr>
        <p:spPr>
          <a:xfrm>
            <a:off x="119336" y="2395646"/>
            <a:ext cx="2448272" cy="369332"/>
          </a:xfrm>
          <a:prstGeom prst="rect">
            <a:avLst/>
          </a:prstGeom>
        </p:spPr>
        <p:txBody>
          <a:bodyPr wrap="square">
            <a:spAutoFit/>
          </a:bodyPr>
          <a:lstStyle/>
          <a:p>
            <a:r>
              <a:rPr lang="en-US" altLang="zh-TW" b="1" dirty="0">
                <a:solidFill>
                  <a:srgbClr val="FF0000"/>
                </a:solidFill>
                <a:latin typeface="標楷體" panose="03000509000000000000" pitchFamily="65" charset="-120"/>
                <a:ea typeface="標楷體" panose="03000509000000000000" pitchFamily="65" charset="-120"/>
              </a:rPr>
              <a:t>Collegial</a:t>
            </a:r>
            <a:endParaRPr lang="zh-TW" altLang="en-US" b="1" dirty="0"/>
          </a:p>
        </p:txBody>
      </p:sp>
      <p:sp>
        <p:nvSpPr>
          <p:cNvPr id="10" name="矩形 9"/>
          <p:cNvSpPr/>
          <p:nvPr/>
        </p:nvSpPr>
        <p:spPr>
          <a:xfrm>
            <a:off x="119336" y="3979315"/>
            <a:ext cx="1512167" cy="369332"/>
          </a:xfrm>
          <a:prstGeom prst="rect">
            <a:avLst/>
          </a:prstGeom>
        </p:spPr>
        <p:txBody>
          <a:bodyPr wrap="square">
            <a:spAutoFit/>
          </a:bodyPr>
          <a:lstStyle/>
          <a:p>
            <a:r>
              <a:rPr lang="en-US" altLang="zh-TW" b="1" dirty="0">
                <a:solidFill>
                  <a:srgbClr val="FF0000"/>
                </a:solidFill>
                <a:latin typeface="標楷體" panose="03000509000000000000" pitchFamily="65" charset="-120"/>
                <a:ea typeface="標楷體" panose="03000509000000000000" pitchFamily="65" charset="-120"/>
              </a:rPr>
              <a:t>Technology</a:t>
            </a:r>
            <a:endParaRPr lang="zh-TW" altLang="en-US" b="1" dirty="0"/>
          </a:p>
        </p:txBody>
      </p:sp>
      <p:sp>
        <p:nvSpPr>
          <p:cNvPr id="11" name="矩形 10"/>
          <p:cNvSpPr/>
          <p:nvPr/>
        </p:nvSpPr>
        <p:spPr>
          <a:xfrm>
            <a:off x="119336" y="5378827"/>
            <a:ext cx="1462600" cy="369332"/>
          </a:xfrm>
          <a:prstGeom prst="rect">
            <a:avLst/>
          </a:prstGeom>
        </p:spPr>
        <p:txBody>
          <a:bodyPr wrap="square">
            <a:spAutoFit/>
          </a:bodyPr>
          <a:lstStyle/>
          <a:p>
            <a:r>
              <a:rPr lang="en-US" altLang="zh-TW" b="1" dirty="0">
                <a:solidFill>
                  <a:srgbClr val="FF0000"/>
                </a:solidFill>
                <a:latin typeface="標楷體" panose="03000509000000000000" pitchFamily="65" charset="-120"/>
                <a:ea typeface="標楷體" panose="03000509000000000000" pitchFamily="65" charset="-120"/>
              </a:rPr>
              <a:t>Value</a:t>
            </a:r>
            <a:endParaRPr lang="zh-TW" altLang="en-US" b="1" dirty="0"/>
          </a:p>
        </p:txBody>
      </p:sp>
      <p:sp>
        <p:nvSpPr>
          <p:cNvPr id="12" name="矩形 11"/>
          <p:cNvSpPr/>
          <p:nvPr/>
        </p:nvSpPr>
        <p:spPr>
          <a:xfrm>
            <a:off x="1234301" y="5339095"/>
            <a:ext cx="8730048" cy="1200329"/>
          </a:xfrm>
          <a:prstGeom prst="rect">
            <a:avLst/>
          </a:prstGeom>
        </p:spPr>
        <p:txBody>
          <a:bodyPr wrap="square">
            <a:spAutoFit/>
          </a:bodyPr>
          <a:lstStyle/>
          <a:p>
            <a:r>
              <a:rPr lang="en-US" altLang="zh-TW" sz="1800" kern="100" dirty="0">
                <a:effectLst/>
                <a:latin typeface="Times New Roman" panose="02020603050405020304" pitchFamily="18" charset="0"/>
                <a:ea typeface="標楷體" panose="03000509000000000000" pitchFamily="65" charset="-120"/>
              </a:rPr>
              <a:t>We will help our industry-members to analysis of unknown ingredients, strengthen their drug quality-controls, and accelerate their applications of IND, NDA, and DMF. In this way, we will be able to improve the level of pharmaceutical/nature products companies and enhance the safety of medicine/TCMs to public and further promote their international business.</a:t>
            </a:r>
            <a:endParaRPr lang="zh-TW" altLang="en-US" sz="2000" b="1" dirty="0">
              <a:solidFill>
                <a:schemeClr val="accent1">
                  <a:lumMod val="75000"/>
                </a:schemeClr>
              </a:solidFill>
              <a:latin typeface="標楷體" pitchFamily="65" charset="-120"/>
              <a:ea typeface="標楷體" pitchFamily="65" charset="-120"/>
            </a:endParaRPr>
          </a:p>
        </p:txBody>
      </p:sp>
      <p:grpSp>
        <p:nvGrpSpPr>
          <p:cNvPr id="13" name="Group 9"/>
          <p:cNvGrpSpPr/>
          <p:nvPr/>
        </p:nvGrpSpPr>
        <p:grpSpPr>
          <a:xfrm>
            <a:off x="1786384" y="764705"/>
            <a:ext cx="2509416" cy="45719"/>
            <a:chOff x="2424223" y="1600200"/>
            <a:chExt cx="1031352" cy="36000"/>
          </a:xfrm>
        </p:grpSpPr>
        <p:sp>
          <p:nvSpPr>
            <p:cNvPr id="14" name="Rectangle 6"/>
            <p:cNvSpPr/>
            <p:nvPr/>
          </p:nvSpPr>
          <p:spPr>
            <a:xfrm>
              <a:off x="2424223" y="1600200"/>
              <a:ext cx="329610" cy="36000"/>
            </a:xfrm>
            <a:prstGeom prst="rect">
              <a:avLst/>
            </a:prstGeom>
            <a:solidFill>
              <a:sysClr val="windowText" lastClr="000000">
                <a:lumMod val="65000"/>
                <a:lumOff val="35000"/>
              </a:sysClr>
            </a:solidFill>
            <a:ln w="12700" cap="flat" cmpd="sng" algn="ctr">
              <a:no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15" name="Rectangle 7"/>
            <p:cNvSpPr/>
            <p:nvPr/>
          </p:nvSpPr>
          <p:spPr>
            <a:xfrm>
              <a:off x="2775094" y="1600200"/>
              <a:ext cx="329610" cy="36000"/>
            </a:xfrm>
            <a:prstGeom prst="rect">
              <a:avLst/>
            </a:prstGeom>
            <a:solidFill>
              <a:srgbClr val="FFC000"/>
            </a:solidFill>
            <a:ln w="12700" cap="flat" cmpd="sng" algn="ctr">
              <a:no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16" name="Rectangle 8"/>
            <p:cNvSpPr/>
            <p:nvPr/>
          </p:nvSpPr>
          <p:spPr>
            <a:xfrm>
              <a:off x="3125965" y="1600200"/>
              <a:ext cx="329610" cy="36000"/>
            </a:xfrm>
            <a:prstGeom prst="rect">
              <a:avLst/>
            </a:prstGeom>
            <a:solidFill>
              <a:sysClr val="windowText" lastClr="000000">
                <a:lumMod val="65000"/>
                <a:lumOff val="35000"/>
              </a:sysClr>
            </a:solidFill>
            <a:ln w="12700" cap="flat" cmpd="sng" algn="ctr">
              <a:no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grpSp>
      <p:pic>
        <p:nvPicPr>
          <p:cNvPr id="3" name="圖片 2">
            <a:extLst>
              <a:ext uri="{FF2B5EF4-FFF2-40B4-BE49-F238E27FC236}">
                <a16:creationId xmlns:a16="http://schemas.microsoft.com/office/drawing/2014/main" id="{811B99AA-7CB8-48E3-BBDC-4E0679D51C5F}"/>
              </a:ext>
            </a:extLst>
          </p:cNvPr>
          <p:cNvPicPr>
            <a:picLocks noChangeAspect="1"/>
          </p:cNvPicPr>
          <p:nvPr/>
        </p:nvPicPr>
        <p:blipFill>
          <a:blip r:embed="rId4"/>
          <a:stretch>
            <a:fillRect/>
          </a:stretch>
        </p:blipFill>
        <p:spPr>
          <a:xfrm>
            <a:off x="10538366" y="1322741"/>
            <a:ext cx="1720256" cy="1543460"/>
          </a:xfrm>
          <a:prstGeom prst="rect">
            <a:avLst/>
          </a:prstGeom>
        </p:spPr>
      </p:pic>
      <p:pic>
        <p:nvPicPr>
          <p:cNvPr id="5" name="圖片 4">
            <a:extLst>
              <a:ext uri="{FF2B5EF4-FFF2-40B4-BE49-F238E27FC236}">
                <a16:creationId xmlns:a16="http://schemas.microsoft.com/office/drawing/2014/main" id="{5330751C-9EF5-477A-8019-F07F844E0E1E}"/>
              </a:ext>
            </a:extLst>
          </p:cNvPr>
          <p:cNvPicPr>
            <a:picLocks noChangeAspect="1"/>
          </p:cNvPicPr>
          <p:nvPr/>
        </p:nvPicPr>
        <p:blipFill>
          <a:blip r:embed="rId5"/>
          <a:stretch>
            <a:fillRect/>
          </a:stretch>
        </p:blipFill>
        <p:spPr>
          <a:xfrm>
            <a:off x="10535206" y="2480796"/>
            <a:ext cx="1681474" cy="1684248"/>
          </a:xfrm>
          <a:prstGeom prst="rect">
            <a:avLst/>
          </a:prstGeom>
        </p:spPr>
      </p:pic>
      <p:pic>
        <p:nvPicPr>
          <p:cNvPr id="6" name="圖片 5">
            <a:extLst>
              <a:ext uri="{FF2B5EF4-FFF2-40B4-BE49-F238E27FC236}">
                <a16:creationId xmlns:a16="http://schemas.microsoft.com/office/drawing/2014/main" id="{BE7125C8-AF06-4751-9084-0AEC761A4425}"/>
              </a:ext>
            </a:extLst>
          </p:cNvPr>
          <p:cNvPicPr>
            <a:picLocks noChangeAspect="1"/>
          </p:cNvPicPr>
          <p:nvPr/>
        </p:nvPicPr>
        <p:blipFill>
          <a:blip r:embed="rId6"/>
          <a:stretch>
            <a:fillRect/>
          </a:stretch>
        </p:blipFill>
        <p:spPr>
          <a:xfrm>
            <a:off x="10540681" y="3919913"/>
            <a:ext cx="1820015" cy="1699300"/>
          </a:xfrm>
          <a:prstGeom prst="rect">
            <a:avLst/>
          </a:prstGeom>
        </p:spPr>
      </p:pic>
      <p:pic>
        <p:nvPicPr>
          <p:cNvPr id="17" name="圖片 16">
            <a:extLst>
              <a:ext uri="{FF2B5EF4-FFF2-40B4-BE49-F238E27FC236}">
                <a16:creationId xmlns:a16="http://schemas.microsoft.com/office/drawing/2014/main" id="{D8A52683-3742-4BDF-AA0C-868EBA39BB66}"/>
              </a:ext>
            </a:extLst>
          </p:cNvPr>
          <p:cNvPicPr>
            <a:picLocks noChangeAspect="1"/>
          </p:cNvPicPr>
          <p:nvPr/>
        </p:nvPicPr>
        <p:blipFill>
          <a:blip r:embed="rId7"/>
          <a:stretch>
            <a:fillRect/>
          </a:stretch>
        </p:blipFill>
        <p:spPr>
          <a:xfrm>
            <a:off x="10632504" y="5589240"/>
            <a:ext cx="1735594" cy="1443980"/>
          </a:xfrm>
          <a:prstGeom prst="rect">
            <a:avLst/>
          </a:prstGeom>
        </p:spPr>
      </p:pic>
      <p:graphicFrame>
        <p:nvGraphicFramePr>
          <p:cNvPr id="22" name="內容版面配置區 53">
            <a:extLst>
              <a:ext uri="{FF2B5EF4-FFF2-40B4-BE49-F238E27FC236}">
                <a16:creationId xmlns:a16="http://schemas.microsoft.com/office/drawing/2014/main" id="{5666FC54-2A98-4B46-83B8-015282F3DBA0}"/>
              </a:ext>
            </a:extLst>
          </p:cNvPr>
          <p:cNvGraphicFramePr>
            <a:graphicFrameLocks/>
          </p:cNvGraphicFramePr>
          <p:nvPr>
            <p:extLst>
              <p:ext uri="{D42A27DB-BD31-4B8C-83A1-F6EECF244321}">
                <p14:modId xmlns:p14="http://schemas.microsoft.com/office/powerpoint/2010/main" val="905176027"/>
              </p:ext>
            </p:extLst>
          </p:nvPr>
        </p:nvGraphicFramePr>
        <p:xfrm>
          <a:off x="407368" y="692696"/>
          <a:ext cx="10801200" cy="460851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4" name="文字方塊 23">
            <a:extLst>
              <a:ext uri="{FF2B5EF4-FFF2-40B4-BE49-F238E27FC236}">
                <a16:creationId xmlns:a16="http://schemas.microsoft.com/office/drawing/2014/main" id="{12EE75E9-EC83-410F-A0E4-3A4499722B35}"/>
              </a:ext>
            </a:extLst>
          </p:cNvPr>
          <p:cNvSpPr txBox="1"/>
          <p:nvPr/>
        </p:nvSpPr>
        <p:spPr>
          <a:xfrm>
            <a:off x="119336" y="0"/>
            <a:ext cx="10297144" cy="707886"/>
          </a:xfrm>
          <a:prstGeom prst="rect">
            <a:avLst/>
          </a:prstGeom>
          <a:noFill/>
        </p:spPr>
        <p:txBody>
          <a:bodyPr wrap="square">
            <a:spAutoFit/>
          </a:bodyPr>
          <a:lstStyle/>
          <a:p>
            <a:pPr eaLnBrk="0" fontAlgn="base" hangingPunct="0">
              <a:spcBef>
                <a:spcPct val="0"/>
              </a:spcBef>
              <a:spcAft>
                <a:spcPct val="0"/>
              </a:spcAft>
              <a:defRPr/>
            </a:pPr>
            <a:r>
              <a:rPr lang="en-US" altLang="zh-TW" sz="2000" b="1" dirty="0">
                <a:solidFill>
                  <a:schemeClr val="tx2">
                    <a:lumMod val="60000"/>
                    <a:lumOff val="40000"/>
                  </a:schemeClr>
                </a:solidFill>
                <a:latin typeface="微軟正黑體" pitchFamily="34" charset="-120"/>
                <a:ea typeface="微軟正黑體" pitchFamily="34" charset="-120"/>
                <a:cs typeface="Times New Roman" pitchFamily="18" charset="0"/>
              </a:rPr>
              <a:t>Impurities Analysis of Drugs and Structure Characterization and Composition Analysis of Herbal Medicines and Metabolites</a:t>
            </a:r>
            <a:endParaRPr lang="zh-TW" altLang="en-US" sz="2000" b="1" dirty="0">
              <a:solidFill>
                <a:schemeClr val="tx2">
                  <a:lumMod val="60000"/>
                  <a:lumOff val="40000"/>
                </a:schemeClr>
              </a:solidFill>
              <a:latin typeface="微軟正黑體" pitchFamily="34" charset="-120"/>
              <a:ea typeface="微軟正黑體" pitchFamily="34" charset="-120"/>
              <a:cs typeface="Times New Roman" pitchFamily="18" charset="0"/>
            </a:endParaRPr>
          </a:p>
        </p:txBody>
      </p:sp>
    </p:spTree>
    <p:custDataLst>
      <p:tags r:id="rId1"/>
    </p:custDataLst>
    <p:extLst>
      <p:ext uri="{BB962C8B-B14F-4D97-AF65-F5344CB8AC3E}">
        <p14:creationId xmlns:p14="http://schemas.microsoft.com/office/powerpoint/2010/main" val="2719914167"/>
      </p:ext>
    </p:extLst>
  </p:cSld>
  <p:clrMapOvr>
    <a:masterClrMapping/>
  </p:clrMapOvr>
  <mc:AlternateContent xmlns:mc="http://schemas.openxmlformats.org/markup-compatibility/2006" xmlns:p14="http://schemas.microsoft.com/office/powerpoint/2010/main">
    <mc:Choice Requires="p14">
      <p:transition p14:dur="0" advTm="4501"/>
    </mc:Choice>
    <mc:Fallback xmlns="">
      <p:transition advTm="4501"/>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rotWithShape="1">
          <a:blip r:embed="rId3" cstate="print">
            <a:extLst>
              <a:ext uri="{28A0092B-C50C-407E-A947-70E740481C1C}">
                <a14:useLocalDpi xmlns:a14="http://schemas.microsoft.com/office/drawing/2010/main" val="0"/>
              </a:ext>
            </a:extLst>
          </a:blip>
          <a:srcRect l="4356" t="12993" r="8508" b="11455"/>
          <a:stretch/>
        </p:blipFill>
        <p:spPr>
          <a:xfrm>
            <a:off x="6596015" y="3907076"/>
            <a:ext cx="2665263" cy="1732421"/>
          </a:xfrm>
          <a:prstGeom prst="rect">
            <a:avLst/>
          </a:prstGeom>
        </p:spPr>
      </p:pic>
      <p:sp>
        <p:nvSpPr>
          <p:cNvPr id="4" name="投影片編號版面配置區 3">
            <a:extLst>
              <a:ext uri="{FF2B5EF4-FFF2-40B4-BE49-F238E27FC236}">
                <a16:creationId xmlns:a16="http://schemas.microsoft.com/office/drawing/2014/main" id="{7447FB53-81A2-485B-92DA-809D7BFA1E5C}"/>
              </a:ext>
            </a:extLst>
          </p:cNvPr>
          <p:cNvSpPr>
            <a:spLocks noGrp="1"/>
          </p:cNvSpPr>
          <p:nvPr>
            <p:ph type="sldNum" sz="quarter" idx="12"/>
          </p:nvPr>
        </p:nvSpPr>
        <p:spPr/>
        <p:txBody>
          <a:bodyPr/>
          <a:lstStyle/>
          <a:p>
            <a:fld id="{A172BDAF-B01C-4DDA-B3A3-F7A29D594AD7}" type="slidenum">
              <a:rPr lang="zh-TW" altLang="en-US" smtClean="0"/>
              <a:pPr/>
              <a:t>26</a:t>
            </a:fld>
            <a:endParaRPr lang="zh-TW" altLang="en-US"/>
          </a:p>
        </p:txBody>
      </p:sp>
      <p:sp>
        <p:nvSpPr>
          <p:cNvPr id="5" name="標題 1">
            <a:extLst>
              <a:ext uri="{FF2B5EF4-FFF2-40B4-BE49-F238E27FC236}">
                <a16:creationId xmlns:a16="http://schemas.microsoft.com/office/drawing/2014/main" id="{C6174864-1533-4E66-AC22-DDBA3B03C08C}"/>
              </a:ext>
            </a:extLst>
          </p:cNvPr>
          <p:cNvSpPr txBox="1">
            <a:spLocks/>
          </p:cNvSpPr>
          <p:nvPr/>
        </p:nvSpPr>
        <p:spPr>
          <a:xfrm>
            <a:off x="-1338243" y="429242"/>
            <a:ext cx="8915400" cy="114300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zh-TW" altLang="en-US" sz="2800" b="1" dirty="0">
                <a:solidFill>
                  <a:schemeClr val="accent1">
                    <a:lumMod val="75000"/>
                  </a:schemeClr>
                </a:solidFill>
                <a:latin typeface="微軟正黑體" pitchFamily="34" charset="-120"/>
                <a:ea typeface="微軟正黑體" pitchFamily="34" charset="-120"/>
                <a:cs typeface="Times New Roman" pitchFamily="18" charset="0"/>
              </a:rPr>
              <a:t>服務績效情形</a:t>
            </a:r>
            <a:endParaRPr lang="zh-TW" altLang="en-US" sz="2800" b="1" dirty="0">
              <a:solidFill>
                <a:schemeClr val="accent1">
                  <a:lumMod val="75000"/>
                </a:schemeClr>
              </a:solidFill>
              <a:latin typeface="微軟正黑體" pitchFamily="34" charset="-120"/>
              <a:ea typeface="微軟正黑體" pitchFamily="34" charset="-120"/>
            </a:endParaRPr>
          </a:p>
        </p:txBody>
      </p:sp>
      <p:sp>
        <p:nvSpPr>
          <p:cNvPr id="7" name="矩形 6">
            <a:extLst>
              <a:ext uri="{FF2B5EF4-FFF2-40B4-BE49-F238E27FC236}">
                <a16:creationId xmlns:a16="http://schemas.microsoft.com/office/drawing/2014/main" id="{63F2BCDF-AE8C-4512-BE27-F9864FD31B81}"/>
              </a:ext>
            </a:extLst>
          </p:cNvPr>
          <p:cNvSpPr/>
          <p:nvPr/>
        </p:nvSpPr>
        <p:spPr>
          <a:xfrm>
            <a:off x="1388979" y="1572243"/>
            <a:ext cx="7632848" cy="4985980"/>
          </a:xfrm>
          <a:prstGeom prst="rect">
            <a:avLst/>
          </a:prstGeom>
        </p:spPr>
        <p:txBody>
          <a:bodyPr wrap="square">
            <a:spAutoFit/>
          </a:bodyPr>
          <a:lstStyle/>
          <a:p>
            <a:pPr marL="285750" indent="-285750">
              <a:buFont typeface="Wingdings" pitchFamily="2" charset="2"/>
              <a:buChar char="p"/>
            </a:pPr>
            <a:r>
              <a:rPr lang="zh-TW" altLang="en-US" b="1" dirty="0">
                <a:latin typeface="微軟正黑體" panose="020B0604030504040204" pitchFamily="34" charset="-120"/>
                <a:ea typeface="微軟正黑體" panose="020B0604030504040204" pitchFamily="34" charset="-120"/>
              </a:rPr>
              <a:t>廠商會員</a:t>
            </a:r>
            <a:r>
              <a:rPr lang="en-US" altLang="zh-TW" b="1" dirty="0">
                <a:solidFill>
                  <a:srgbClr val="FF0000"/>
                </a:solidFill>
                <a:latin typeface="微軟正黑體" panose="020B0604030504040204" pitchFamily="34" charset="-120"/>
                <a:ea typeface="微軟正黑體" panose="020B0604030504040204" pitchFamily="34" charset="-120"/>
              </a:rPr>
              <a:t>8</a:t>
            </a:r>
            <a:r>
              <a:rPr lang="zh-TW" altLang="en-US" b="1" dirty="0">
                <a:solidFill>
                  <a:srgbClr val="FF0000"/>
                </a:solidFill>
                <a:latin typeface="微軟正黑體" panose="020B0604030504040204" pitchFamily="34" charset="-120"/>
                <a:ea typeface="微軟正黑體" panose="020B0604030504040204" pitchFamily="34" charset="-120"/>
              </a:rPr>
              <a:t>家</a:t>
            </a:r>
            <a:r>
              <a:rPr lang="zh-TW" altLang="en-US" b="1" dirty="0">
                <a:latin typeface="微軟正黑體" panose="020B0604030504040204" pitchFamily="34" charset="-120"/>
                <a:ea typeface="微軟正黑體" panose="020B0604030504040204" pitchFamily="34" charset="-120"/>
              </a:rPr>
              <a:t>，</a:t>
            </a:r>
            <a:r>
              <a:rPr lang="zh-TW" altLang="en-US" b="1" dirty="0">
                <a:solidFill>
                  <a:prstClr val="black"/>
                </a:solidFill>
                <a:latin typeface="微軟正黑體" panose="020B0604030504040204" pitchFamily="34" charset="-120"/>
                <a:ea typeface="微軟正黑體" panose="020B0604030504040204" pitchFamily="34" charset="-120"/>
              </a:rPr>
              <a:t>另</a:t>
            </a:r>
            <a:r>
              <a:rPr lang="en-US" altLang="zh-TW" b="1" dirty="0">
                <a:solidFill>
                  <a:prstClr val="black"/>
                </a:solidFill>
                <a:latin typeface="微軟正黑體" panose="020B0604030504040204" pitchFamily="34" charset="-120"/>
                <a:ea typeface="微軟正黑體" panose="020B0604030504040204" pitchFamily="34" charset="-120"/>
              </a:rPr>
              <a:t>2</a:t>
            </a:r>
            <a:r>
              <a:rPr lang="zh-TW" altLang="en-US" b="1" dirty="0">
                <a:solidFill>
                  <a:prstClr val="black"/>
                </a:solidFill>
                <a:latin typeface="微軟正黑體" panose="020B0604030504040204" pitchFamily="34" charset="-120"/>
                <a:ea typeface="微軟正黑體" panose="020B0604030504040204" pitchFamily="34" charset="-120"/>
              </a:rPr>
              <a:t>家目前簽約洽談中。</a:t>
            </a:r>
            <a:endParaRPr lang="en-US" altLang="zh-TW" b="1" dirty="0">
              <a:latin typeface="微軟正黑體" panose="020B0604030504040204" pitchFamily="34" charset="-120"/>
              <a:ea typeface="微軟正黑體" panose="020B0604030504040204" pitchFamily="34" charset="-120"/>
            </a:endParaRPr>
          </a:p>
          <a:p>
            <a:pPr marL="285750" indent="-285750">
              <a:buFont typeface="Wingdings" pitchFamily="2" charset="2"/>
              <a:buChar char="p"/>
            </a:pPr>
            <a:endParaRPr lang="en-US" altLang="zh-TW" b="1" dirty="0">
              <a:latin typeface="微軟正黑體" panose="020B0604030504040204" pitchFamily="34" charset="-120"/>
              <a:ea typeface="微軟正黑體" panose="020B0604030504040204" pitchFamily="34" charset="-120"/>
            </a:endParaRPr>
          </a:p>
          <a:p>
            <a:pPr marL="285750" indent="-285750">
              <a:buFont typeface="Wingdings" pitchFamily="2" charset="2"/>
              <a:buChar char="p"/>
            </a:pPr>
            <a:r>
              <a:rPr lang="zh-TW" altLang="en-US" b="1" dirty="0">
                <a:solidFill>
                  <a:prstClr val="black"/>
                </a:solidFill>
                <a:latin typeface="微軟正黑體" panose="020B0604030504040204" pitchFamily="34" charset="-120"/>
                <a:ea typeface="微軟正黑體" panose="020B0604030504040204" pitchFamily="34" charset="-120"/>
              </a:rPr>
              <a:t>服務</a:t>
            </a:r>
            <a:r>
              <a:rPr lang="zh-TW" altLang="en-US" b="1" dirty="0">
                <a:latin typeface="微軟正黑體" panose="020B0604030504040204" pitchFamily="34" charset="-120"/>
                <a:ea typeface="微軟正黑體" panose="020B0604030504040204" pitchFamily="34" charset="-120"/>
              </a:rPr>
              <a:t>收入</a:t>
            </a:r>
            <a:endParaRPr lang="en-US" altLang="zh-TW" b="1" dirty="0">
              <a:latin typeface="微軟正黑體" panose="020B0604030504040204" pitchFamily="34" charset="-120"/>
              <a:ea typeface="微軟正黑體" panose="020B0604030504040204" pitchFamily="34" charset="-120"/>
            </a:endParaRPr>
          </a:p>
          <a:p>
            <a:r>
              <a:rPr lang="en-US" altLang="zh-TW" b="1" dirty="0">
                <a:latin typeface="微軟正黑體" panose="020B0604030504040204" pitchFamily="34" charset="-120"/>
                <a:ea typeface="微軟正黑體" panose="020B0604030504040204" pitchFamily="34" charset="-120"/>
              </a:rPr>
              <a:t>(1)</a:t>
            </a:r>
            <a:r>
              <a:rPr lang="zh-TW" altLang="en-US" b="1" dirty="0">
                <a:latin typeface="微軟正黑體" panose="020B0604030504040204" pitchFamily="34" charset="-120"/>
                <a:ea typeface="微軟正黑體" panose="020B0604030504040204" pitchFamily="34" charset="-120"/>
              </a:rPr>
              <a:t>會員費收入：</a:t>
            </a:r>
            <a:r>
              <a:rPr lang="en-US" altLang="zh-TW" b="1" dirty="0">
                <a:latin typeface="微軟正黑體" panose="020B0604030504040204" pitchFamily="34" charset="-120"/>
                <a:ea typeface="微軟正黑體" panose="020B0604030504040204" pitchFamily="34" charset="-120"/>
              </a:rPr>
              <a:t>1,240</a:t>
            </a:r>
            <a:r>
              <a:rPr lang="zh-TW" altLang="en-US" b="1" dirty="0">
                <a:latin typeface="微軟正黑體" panose="020B0604030504040204" pitchFamily="34" charset="-120"/>
                <a:ea typeface="微軟正黑體" panose="020B0604030504040204" pitchFamily="34" charset="-120"/>
              </a:rPr>
              <a:t>仟元</a:t>
            </a:r>
            <a:endParaRPr lang="en-US" altLang="zh-TW" b="1" dirty="0">
              <a:latin typeface="微軟正黑體" panose="020B0604030504040204" pitchFamily="34" charset="-120"/>
              <a:ea typeface="微軟正黑體" panose="020B0604030504040204" pitchFamily="34" charset="-120"/>
            </a:endParaRPr>
          </a:p>
          <a:p>
            <a:r>
              <a:rPr lang="en-US" altLang="zh-TW" b="1" dirty="0">
                <a:latin typeface="微軟正黑體" panose="020B0604030504040204" pitchFamily="34" charset="-120"/>
                <a:ea typeface="微軟正黑體" panose="020B0604030504040204" pitchFamily="34" charset="-120"/>
              </a:rPr>
              <a:t>(2)</a:t>
            </a:r>
            <a:r>
              <a:rPr lang="zh-TW" altLang="en-US" b="1" dirty="0">
                <a:latin typeface="微軟正黑體" panose="020B0604030504040204" pitchFamily="34" charset="-120"/>
                <a:ea typeface="微軟正黑體" panose="020B0604030504040204" pitchFamily="34" charset="-120"/>
              </a:rPr>
              <a:t>技術服務收入：</a:t>
            </a:r>
            <a:r>
              <a:rPr lang="en-US" altLang="zh-TW" b="1" dirty="0">
                <a:latin typeface="微軟正黑體" panose="020B0604030504040204" pitchFamily="34" charset="-120"/>
                <a:ea typeface="微軟正黑體" panose="020B0604030504040204" pitchFamily="34" charset="-120"/>
              </a:rPr>
              <a:t>445.8</a:t>
            </a:r>
            <a:r>
              <a:rPr lang="zh-TW" altLang="en-US" b="1" dirty="0">
                <a:latin typeface="微軟正黑體" panose="020B0604030504040204" pitchFamily="34" charset="-120"/>
                <a:ea typeface="微軟正黑體" panose="020B0604030504040204" pitchFamily="34" charset="-120"/>
              </a:rPr>
              <a:t>仟元</a:t>
            </a:r>
            <a:endParaRPr lang="en-US" altLang="zh-TW" b="1" dirty="0">
              <a:latin typeface="微軟正黑體" panose="020B0604030504040204" pitchFamily="34" charset="-120"/>
              <a:ea typeface="微軟正黑體" panose="020B0604030504040204" pitchFamily="34" charset="-120"/>
            </a:endParaRPr>
          </a:p>
          <a:p>
            <a:r>
              <a:rPr lang="en-US" altLang="zh-TW" b="1" dirty="0">
                <a:latin typeface="微軟正黑體" panose="020B0604030504040204" pitchFamily="34" charset="-120"/>
                <a:ea typeface="微軟正黑體" panose="020B0604030504040204" pitchFamily="34" charset="-120"/>
              </a:rPr>
              <a:t>(3)</a:t>
            </a:r>
            <a:r>
              <a:rPr lang="zh-TW" altLang="en-US" b="1" dirty="0">
                <a:latin typeface="微軟正黑體" panose="020B0604030504040204" pitchFamily="34" charset="-120"/>
                <a:ea typeface="微軟正黑體" panose="020B0604030504040204" pitchFamily="34" charset="-120"/>
              </a:rPr>
              <a:t>其它項目收入：</a:t>
            </a:r>
            <a:endParaRPr lang="en-US" altLang="zh-TW" b="1" dirty="0">
              <a:latin typeface="微軟正黑體" panose="020B0604030504040204" pitchFamily="34" charset="-120"/>
              <a:ea typeface="微軟正黑體" panose="020B0604030504040204" pitchFamily="34" charset="-120"/>
            </a:endParaRPr>
          </a:p>
          <a:p>
            <a:r>
              <a:rPr lang="en-US" altLang="zh-TW" b="1" dirty="0">
                <a:latin typeface="微軟正黑體" panose="020B0604030504040204" pitchFamily="34" charset="-120"/>
                <a:ea typeface="微軟正黑體" panose="020B0604030504040204" pitchFamily="34" charset="-120"/>
              </a:rPr>
              <a:t>(4)</a:t>
            </a:r>
            <a:r>
              <a:rPr lang="zh-TW" altLang="en-US" b="1" dirty="0">
                <a:latin typeface="微軟正黑體" panose="020B0604030504040204" pitchFamily="34" charset="-120"/>
                <a:ea typeface="微軟正黑體" panose="020B0604030504040204" pitchFamily="34" charset="-120"/>
              </a:rPr>
              <a:t>產學合作</a:t>
            </a:r>
            <a:r>
              <a:rPr lang="en-US" altLang="zh-TW" b="1" dirty="0">
                <a:latin typeface="微軟正黑體" panose="020B0604030504040204" pitchFamily="34" charset="-120"/>
                <a:ea typeface="微軟正黑體" panose="020B0604030504040204" pitchFamily="34" charset="-120"/>
              </a:rPr>
              <a:t>774.16</a:t>
            </a:r>
            <a:r>
              <a:rPr lang="zh-TW" altLang="en-US" b="1" dirty="0">
                <a:latin typeface="微軟正黑體" panose="020B0604030504040204" pitchFamily="34" charset="-120"/>
                <a:ea typeface="微軟正黑體" panose="020B0604030504040204" pitchFamily="34" charset="-120"/>
              </a:rPr>
              <a:t>仟元</a:t>
            </a:r>
            <a:endParaRPr lang="en-US" altLang="zh-TW" b="1" dirty="0">
              <a:latin typeface="微軟正黑體" panose="020B0604030504040204" pitchFamily="34" charset="-120"/>
              <a:ea typeface="微軟正黑體" panose="020B0604030504040204" pitchFamily="34" charset="-120"/>
            </a:endParaRPr>
          </a:p>
          <a:p>
            <a:r>
              <a:rPr lang="en-US" altLang="zh-TW" b="1" dirty="0">
                <a:latin typeface="微軟正黑體" panose="020B0604030504040204" pitchFamily="34" charset="-120"/>
                <a:ea typeface="微軟正黑體" panose="020B0604030504040204" pitchFamily="34" charset="-120"/>
              </a:rPr>
              <a:t>(5)</a:t>
            </a:r>
            <a:r>
              <a:rPr lang="zh-TW" altLang="en-US" b="1" dirty="0">
                <a:latin typeface="微軟正黑體" panose="020B0604030504040204" pitchFamily="34" charset="-120"/>
                <a:ea typeface="微軟正黑體" panose="020B0604030504040204" pitchFamily="34" charset="-120"/>
              </a:rPr>
              <a:t>技術轉移收入</a:t>
            </a:r>
            <a:r>
              <a:rPr lang="en-US" altLang="zh-TW" b="1" dirty="0">
                <a:latin typeface="微軟正黑體" panose="020B0604030504040204" pitchFamily="34" charset="-120"/>
                <a:ea typeface="微軟正黑體" panose="020B0604030504040204" pitchFamily="34" charset="-120"/>
              </a:rPr>
              <a:t>121.237</a:t>
            </a:r>
            <a:r>
              <a:rPr lang="zh-TW" altLang="en-US" b="1" dirty="0">
                <a:latin typeface="微軟正黑體" panose="020B0604030504040204" pitchFamily="34" charset="-120"/>
                <a:ea typeface="微軟正黑體" panose="020B0604030504040204" pitchFamily="34" charset="-120"/>
              </a:rPr>
              <a:t>仟元 </a:t>
            </a:r>
            <a:endParaRPr lang="en-US" altLang="zh-TW" b="1" dirty="0">
              <a:latin typeface="微軟正黑體" panose="020B0604030504040204" pitchFamily="34" charset="-120"/>
              <a:ea typeface="微軟正黑體" panose="020B0604030504040204" pitchFamily="34" charset="-120"/>
            </a:endParaRPr>
          </a:p>
          <a:p>
            <a:r>
              <a:rPr lang="zh-TW" altLang="en-US" b="1" dirty="0">
                <a:latin typeface="微軟正黑體" panose="020B0604030504040204" pitchFamily="34" charset="-120"/>
                <a:ea typeface="微軟正黑體" panose="020B0604030504040204" pitchFamily="34" charset="-120"/>
              </a:rPr>
              <a:t>總收入：</a:t>
            </a:r>
            <a:r>
              <a:rPr lang="en-US" altLang="zh-TW" b="1" dirty="0">
                <a:solidFill>
                  <a:srgbClr val="FF0000"/>
                </a:solidFill>
                <a:latin typeface="微軟正黑體" panose="020B0604030504040204" pitchFamily="34" charset="-120"/>
                <a:ea typeface="微軟正黑體" panose="020B0604030504040204" pitchFamily="34" charset="-120"/>
              </a:rPr>
              <a:t>2581.197</a:t>
            </a:r>
            <a:r>
              <a:rPr lang="zh-TW" altLang="en-US" b="1" dirty="0">
                <a:solidFill>
                  <a:srgbClr val="FF0000"/>
                </a:solidFill>
                <a:latin typeface="微軟正黑體" panose="020B0604030504040204" pitchFamily="34" charset="-120"/>
                <a:ea typeface="微軟正黑體" panose="020B0604030504040204" pitchFamily="34" charset="-120"/>
              </a:rPr>
              <a:t>仟元</a:t>
            </a:r>
            <a:endParaRPr lang="en-US" altLang="zh-TW" b="1" dirty="0">
              <a:solidFill>
                <a:srgbClr val="FF0000"/>
              </a:solidFill>
              <a:latin typeface="微軟正黑體" panose="020B0604030504040204" pitchFamily="34" charset="-120"/>
              <a:ea typeface="微軟正黑體" panose="020B0604030504040204" pitchFamily="34" charset="-120"/>
            </a:endParaRPr>
          </a:p>
          <a:p>
            <a:endParaRPr lang="en-US" altLang="zh-TW" b="1" dirty="0">
              <a:latin typeface="微軟正黑體" panose="020B0604030504040204" pitchFamily="34" charset="-120"/>
              <a:ea typeface="微軟正黑體" panose="020B0604030504040204" pitchFamily="34" charset="-120"/>
            </a:endParaRPr>
          </a:p>
          <a:p>
            <a:pPr marL="285750" indent="-285750" algn="just">
              <a:lnSpc>
                <a:spcPts val="1800"/>
              </a:lnSpc>
              <a:buFont typeface="Wingdings" pitchFamily="2" charset="2"/>
              <a:buChar char="p"/>
            </a:pPr>
            <a:r>
              <a:rPr lang="zh-TW" altLang="en-US" b="1" dirty="0">
                <a:latin typeface="微軟正黑體" panose="020B0604030504040204" pitchFamily="34" charset="-120"/>
                <a:ea typeface="微軟正黑體" panose="020B0604030504040204" pitchFamily="34" charset="-120"/>
              </a:rPr>
              <a:t>聯盟輔導會員開發之</a:t>
            </a:r>
            <a:r>
              <a:rPr lang="zh-TW" altLang="en-US" b="1" dirty="0">
                <a:solidFill>
                  <a:srgbClr val="FF0000"/>
                </a:solidFill>
                <a:latin typeface="微軟正黑體" panose="020B0604030504040204" pitchFamily="34" charset="-120"/>
                <a:ea typeface="微軟正黑體" panose="020B0604030504040204" pitchFamily="34" charset="-120"/>
              </a:rPr>
              <a:t>新技術</a:t>
            </a:r>
            <a:r>
              <a:rPr lang="en-US" altLang="zh-TW" b="1" dirty="0">
                <a:solidFill>
                  <a:srgbClr val="FF0000"/>
                </a:solidFill>
                <a:latin typeface="微軟正黑體" panose="020B0604030504040204" pitchFamily="34" charset="-120"/>
                <a:ea typeface="微軟正黑體" panose="020B0604030504040204" pitchFamily="34" charset="-120"/>
              </a:rPr>
              <a:t>10</a:t>
            </a:r>
            <a:r>
              <a:rPr lang="zh-TW" altLang="en-US" b="1" dirty="0">
                <a:solidFill>
                  <a:srgbClr val="FF0000"/>
                </a:solidFill>
                <a:latin typeface="微軟正黑體" panose="020B0604030504040204" pitchFamily="34" charset="-120"/>
                <a:ea typeface="微軟正黑體" panose="020B0604030504040204" pitchFamily="34" charset="-120"/>
              </a:rPr>
              <a:t>案</a:t>
            </a:r>
            <a:endParaRPr lang="en-US" altLang="zh-TW" b="1" kern="100" dirty="0">
              <a:solidFill>
                <a:srgbClr val="FF0000"/>
              </a:solidFill>
              <a:latin typeface="微軟正黑體" panose="020B0604030504040204" pitchFamily="34" charset="-120"/>
              <a:ea typeface="微軟正黑體" panose="020B0604030504040204" pitchFamily="34" charset="-120"/>
            </a:endParaRPr>
          </a:p>
          <a:p>
            <a:pPr marL="285750" indent="-285750" algn="just">
              <a:lnSpc>
                <a:spcPts val="1800"/>
              </a:lnSpc>
              <a:buFont typeface="Wingdings" pitchFamily="2" charset="2"/>
              <a:buChar char="p"/>
            </a:pPr>
            <a:r>
              <a:rPr lang="zh-TW" altLang="zh-TW" b="1" kern="100" dirty="0">
                <a:latin typeface="微軟正黑體" panose="020B0604030504040204" pitchFamily="34" charset="-120"/>
                <a:ea typeface="微軟正黑體" panose="020B0604030504040204" pitchFamily="34" charset="-120"/>
              </a:rPr>
              <a:t>育學界及業界人員</a:t>
            </a:r>
            <a:r>
              <a:rPr lang="zh-TW" altLang="en-US" b="1" kern="100" dirty="0">
                <a:latin typeface="微軟正黑體" panose="020B0604030504040204" pitchFamily="34" charset="-120"/>
                <a:ea typeface="微軟正黑體" panose="020B0604030504040204" pitchFamily="34" charset="-120"/>
              </a:rPr>
              <a:t> </a:t>
            </a:r>
            <a:r>
              <a:rPr lang="en-US" altLang="zh-TW" b="1" dirty="0">
                <a:solidFill>
                  <a:srgbClr val="FF0000"/>
                </a:solidFill>
                <a:latin typeface="微軟正黑體" panose="020B0604030504040204" pitchFamily="34" charset="-120"/>
                <a:ea typeface="微軟正黑體" panose="020B0604030504040204" pitchFamily="34" charset="-120"/>
              </a:rPr>
              <a:t>(</a:t>
            </a:r>
            <a:r>
              <a:rPr lang="zh-TW" altLang="en-US" b="1" dirty="0">
                <a:solidFill>
                  <a:srgbClr val="FF0000"/>
                </a:solidFill>
                <a:latin typeface="微軟正黑體" panose="020B0604030504040204" pitchFamily="34" charset="-120"/>
                <a:ea typeface="微軟正黑體" panose="020B0604030504040204" pitchFamily="34" charset="-120"/>
              </a:rPr>
              <a:t>超出目標</a:t>
            </a:r>
            <a:r>
              <a:rPr lang="en-US" altLang="zh-TW" b="1" dirty="0">
                <a:solidFill>
                  <a:srgbClr val="FF0000"/>
                </a:solidFill>
                <a:latin typeface="微軟正黑體" panose="020B0604030504040204" pitchFamily="34" charset="-120"/>
                <a:ea typeface="微軟正黑體" panose="020B0604030504040204" pitchFamily="34" charset="-120"/>
              </a:rPr>
              <a:t>)</a:t>
            </a:r>
            <a:endParaRPr lang="zh-TW" altLang="zh-TW" b="1" kern="100" dirty="0">
              <a:latin typeface="微軟正黑體" panose="020B0604030504040204" pitchFamily="34" charset="-120"/>
              <a:ea typeface="微軟正黑體" panose="020B0604030504040204" pitchFamily="34" charset="-120"/>
            </a:endParaRPr>
          </a:p>
          <a:p>
            <a:pPr algn="just">
              <a:lnSpc>
                <a:spcPts val="1800"/>
              </a:lnSpc>
            </a:pPr>
            <a:r>
              <a:rPr lang="zh-TW" altLang="zh-TW" b="1" kern="100" dirty="0">
                <a:latin typeface="微軟正黑體" panose="020B0604030504040204" pitchFamily="34" charset="-120"/>
                <a:ea typeface="微軟正黑體" panose="020B0604030504040204" pitchFamily="34" charset="-120"/>
              </a:rPr>
              <a:t>提供諮詢服務 </a:t>
            </a:r>
            <a:r>
              <a:rPr lang="en-US" altLang="zh-TW" b="1" kern="100" dirty="0">
                <a:solidFill>
                  <a:srgbClr val="FF0000"/>
                </a:solidFill>
                <a:latin typeface="微軟正黑體" panose="020B0604030504040204" pitchFamily="34" charset="-120"/>
                <a:ea typeface="微軟正黑體" panose="020B0604030504040204" pitchFamily="34" charset="-120"/>
              </a:rPr>
              <a:t>146</a:t>
            </a:r>
            <a:r>
              <a:rPr lang="zh-TW" altLang="zh-TW" b="1" kern="100" dirty="0">
                <a:solidFill>
                  <a:srgbClr val="FF0000"/>
                </a:solidFill>
                <a:latin typeface="微軟正黑體" panose="020B0604030504040204" pitchFamily="34" charset="-120"/>
                <a:ea typeface="微軟正黑體" panose="020B0604030504040204" pitchFamily="34" charset="-120"/>
              </a:rPr>
              <a:t>件</a:t>
            </a:r>
            <a:r>
              <a:rPr lang="zh-TW" altLang="zh-TW" b="1" kern="100" dirty="0">
                <a:latin typeface="微軟正黑體" panose="020B0604030504040204" pitchFamily="34" charset="-120"/>
                <a:ea typeface="微軟正黑體" panose="020B0604030504040204" pitchFamily="34" charset="-120"/>
              </a:rPr>
              <a:t> 參與人數</a:t>
            </a:r>
            <a:r>
              <a:rPr lang="en-US" altLang="zh-TW" b="1" kern="100" dirty="0">
                <a:latin typeface="微軟正黑體" panose="020B0604030504040204" pitchFamily="34" charset="-120"/>
                <a:ea typeface="微軟正黑體" panose="020B0604030504040204" pitchFamily="34" charset="-120"/>
              </a:rPr>
              <a:t>605</a:t>
            </a:r>
            <a:r>
              <a:rPr lang="zh-TW" altLang="zh-TW" b="1" kern="100" dirty="0">
                <a:latin typeface="微軟正黑體" panose="020B0604030504040204" pitchFamily="34" charset="-120"/>
                <a:ea typeface="微軟正黑體" panose="020B0604030504040204" pitchFamily="34" charset="-120"/>
              </a:rPr>
              <a:t>人，</a:t>
            </a:r>
          </a:p>
          <a:p>
            <a:pPr algn="just">
              <a:lnSpc>
                <a:spcPts val="1800"/>
              </a:lnSpc>
            </a:pPr>
            <a:r>
              <a:rPr lang="zh-TW" altLang="zh-TW" b="1" kern="100" dirty="0">
                <a:latin typeface="微軟正黑體" panose="020B0604030504040204" pitchFamily="34" charset="-120"/>
                <a:ea typeface="微軟正黑體" panose="020B0604030504040204" pitchFamily="34" charset="-120"/>
              </a:rPr>
              <a:t>訪廠</a:t>
            </a:r>
            <a:r>
              <a:rPr lang="zh-TW" altLang="zh-TW" b="1" kern="100" dirty="0">
                <a:solidFill>
                  <a:srgbClr val="FF0000"/>
                </a:solidFill>
                <a:latin typeface="微軟正黑體" panose="020B0604030504040204" pitchFamily="34" charset="-120"/>
                <a:ea typeface="微軟正黑體" panose="020B0604030504040204" pitchFamily="34" charset="-120"/>
              </a:rPr>
              <a:t>現地指導</a:t>
            </a:r>
            <a:r>
              <a:rPr lang="en-US" altLang="zh-TW" b="1" kern="100" dirty="0">
                <a:solidFill>
                  <a:srgbClr val="FF0000"/>
                </a:solidFill>
                <a:latin typeface="微軟正黑體" panose="020B0604030504040204" pitchFamily="34" charset="-120"/>
                <a:ea typeface="微軟正黑體" panose="020B0604030504040204" pitchFamily="34" charset="-120"/>
              </a:rPr>
              <a:t>2</a:t>
            </a:r>
            <a:r>
              <a:rPr lang="zh-TW" altLang="zh-TW" b="1" kern="100" dirty="0">
                <a:solidFill>
                  <a:srgbClr val="FF0000"/>
                </a:solidFill>
                <a:latin typeface="微軟正黑體" panose="020B0604030504040204" pitchFamily="34" charset="-120"/>
                <a:ea typeface="微軟正黑體" panose="020B0604030504040204" pitchFamily="34" charset="-120"/>
              </a:rPr>
              <a:t>件</a:t>
            </a:r>
            <a:r>
              <a:rPr lang="zh-TW" altLang="zh-TW" b="1" kern="100" dirty="0">
                <a:latin typeface="微軟正黑體" panose="020B0604030504040204" pitchFamily="34" charset="-120"/>
                <a:ea typeface="微軟正黑體" panose="020B0604030504040204" pitchFamily="34" charset="-120"/>
              </a:rPr>
              <a:t>參與人數</a:t>
            </a:r>
            <a:r>
              <a:rPr lang="en-US" altLang="zh-TW" b="1" kern="100" dirty="0">
                <a:latin typeface="微軟正黑體" panose="020B0604030504040204" pitchFamily="34" charset="-120"/>
                <a:ea typeface="微軟正黑體" panose="020B0604030504040204" pitchFamily="34" charset="-120"/>
              </a:rPr>
              <a:t>10</a:t>
            </a:r>
            <a:r>
              <a:rPr lang="zh-TW" altLang="zh-TW" b="1" kern="100" dirty="0">
                <a:latin typeface="微軟正黑體" panose="020B0604030504040204" pitchFamily="34" charset="-120"/>
                <a:ea typeface="微軟正黑體" panose="020B0604030504040204" pitchFamily="34" charset="-120"/>
              </a:rPr>
              <a:t>人</a:t>
            </a:r>
            <a:r>
              <a:rPr lang="en-US" altLang="zh-TW" b="1" kern="100" dirty="0">
                <a:latin typeface="微軟正黑體" panose="020B0604030504040204" pitchFamily="34" charset="-120"/>
                <a:ea typeface="微軟正黑體" panose="020B0604030504040204" pitchFamily="34" charset="-120"/>
              </a:rPr>
              <a:t> </a:t>
            </a:r>
          </a:p>
          <a:p>
            <a:pPr algn="just">
              <a:lnSpc>
                <a:spcPts val="1800"/>
              </a:lnSpc>
            </a:pPr>
            <a:endParaRPr lang="zh-TW" altLang="zh-TW" b="1" kern="100" dirty="0">
              <a:latin typeface="微軟正黑體" panose="020B0604030504040204" pitchFamily="34" charset="-120"/>
              <a:ea typeface="微軟正黑體" panose="020B0604030504040204" pitchFamily="34" charset="-120"/>
            </a:endParaRPr>
          </a:p>
          <a:p>
            <a:pPr marL="285750" indent="-285750" algn="just">
              <a:lnSpc>
                <a:spcPts val="1800"/>
              </a:lnSpc>
              <a:buFont typeface="Wingdings" pitchFamily="2" charset="2"/>
              <a:buChar char="p"/>
            </a:pPr>
            <a:r>
              <a:rPr lang="zh-TW" altLang="zh-TW" b="1" kern="100" dirty="0">
                <a:latin typeface="微軟正黑體" panose="020B0604030504040204" pitchFamily="34" charset="-120"/>
                <a:ea typeface="微軟正黑體" panose="020B0604030504040204" pitchFamily="34" charset="-120"/>
              </a:rPr>
              <a:t>衍生之技術服務或產學合作計畫</a:t>
            </a:r>
          </a:p>
          <a:p>
            <a:pPr algn="just">
              <a:lnSpc>
                <a:spcPts val="1800"/>
              </a:lnSpc>
            </a:pPr>
            <a:r>
              <a:rPr lang="zh-TW" altLang="zh-TW" b="1" kern="100" dirty="0">
                <a:latin typeface="微軟正黑體" panose="020B0604030504040204" pitchFamily="34" charset="-120"/>
                <a:ea typeface="微軟正黑體" panose="020B0604030504040204" pitchFamily="34" charset="-120"/>
              </a:rPr>
              <a:t>衍生</a:t>
            </a:r>
            <a:r>
              <a:rPr lang="zh-TW" altLang="zh-TW" b="1" kern="100" dirty="0">
                <a:solidFill>
                  <a:srgbClr val="FF0000"/>
                </a:solidFill>
                <a:latin typeface="微軟正黑體" panose="020B0604030504040204" pitchFamily="34" charset="-120"/>
                <a:ea typeface="微軟正黑體" panose="020B0604030504040204" pitchFamily="34" charset="-120"/>
              </a:rPr>
              <a:t>產學合作計畫</a:t>
            </a:r>
            <a:r>
              <a:rPr lang="en-US" altLang="zh-TW" b="1" kern="100" dirty="0">
                <a:solidFill>
                  <a:srgbClr val="FF0000"/>
                </a:solidFill>
                <a:latin typeface="微軟正黑體" panose="020B0604030504040204" pitchFamily="34" charset="-120"/>
                <a:ea typeface="微軟正黑體" panose="020B0604030504040204" pitchFamily="34" charset="-120"/>
              </a:rPr>
              <a:t>1</a:t>
            </a:r>
            <a:r>
              <a:rPr lang="zh-TW" altLang="zh-TW" b="1" kern="100" dirty="0">
                <a:solidFill>
                  <a:srgbClr val="FF0000"/>
                </a:solidFill>
                <a:latin typeface="微軟正黑體" panose="020B0604030504040204" pitchFamily="34" charset="-120"/>
                <a:ea typeface="微軟正黑體" panose="020B0604030504040204" pitchFamily="34" charset="-120"/>
              </a:rPr>
              <a:t>件</a:t>
            </a:r>
            <a:r>
              <a:rPr lang="zh-TW" altLang="zh-TW" b="1" kern="100" dirty="0">
                <a:latin typeface="微軟正黑體" panose="020B0604030504040204" pitchFamily="34" charset="-120"/>
                <a:ea typeface="微軟正黑體" panose="020B0604030504040204" pitchFamily="34" charset="-120"/>
              </a:rPr>
              <a:t>，產學合作計畫經費：</a:t>
            </a:r>
            <a:r>
              <a:rPr lang="en-US" altLang="zh-TW" b="1" dirty="0">
                <a:latin typeface="微軟正黑體" panose="020B0604030504040204" pitchFamily="34" charset="-120"/>
                <a:ea typeface="微軟正黑體" panose="020B0604030504040204" pitchFamily="34" charset="-120"/>
              </a:rPr>
              <a:t> 774.16</a:t>
            </a:r>
            <a:r>
              <a:rPr lang="zh-TW" altLang="zh-TW" b="1" kern="100" dirty="0">
                <a:latin typeface="微軟正黑體" panose="020B0604030504040204" pitchFamily="34" charset="-120"/>
                <a:ea typeface="微軟正黑體" panose="020B0604030504040204" pitchFamily="34" charset="-120"/>
              </a:rPr>
              <a:t>仟元</a:t>
            </a:r>
          </a:p>
          <a:p>
            <a:pPr algn="just">
              <a:lnSpc>
                <a:spcPts val="1800"/>
              </a:lnSpc>
            </a:pPr>
            <a:r>
              <a:rPr lang="zh-TW" altLang="zh-TW" b="1" kern="100" dirty="0">
                <a:solidFill>
                  <a:srgbClr val="FF0000"/>
                </a:solidFill>
                <a:latin typeface="微軟正黑體" panose="020B0604030504040204" pitchFamily="34" charset="-120"/>
                <a:ea typeface="微軟正黑體" panose="020B0604030504040204" pitchFamily="34" charset="-120"/>
              </a:rPr>
              <a:t>技轉授權</a:t>
            </a:r>
            <a:r>
              <a:rPr lang="en-US" altLang="zh-TW" b="1" kern="100" dirty="0">
                <a:solidFill>
                  <a:srgbClr val="FF0000"/>
                </a:solidFill>
                <a:latin typeface="微軟正黑體" panose="020B0604030504040204" pitchFamily="34" charset="-120"/>
                <a:ea typeface="微軟正黑體" panose="020B0604030504040204" pitchFamily="34" charset="-120"/>
              </a:rPr>
              <a:t>3</a:t>
            </a:r>
            <a:r>
              <a:rPr lang="zh-TW" altLang="zh-TW" b="1" kern="100" dirty="0">
                <a:solidFill>
                  <a:srgbClr val="FF0000"/>
                </a:solidFill>
                <a:latin typeface="微軟正黑體" panose="020B0604030504040204" pitchFamily="34" charset="-120"/>
                <a:ea typeface="微軟正黑體" panose="020B0604030504040204" pitchFamily="34" charset="-120"/>
              </a:rPr>
              <a:t>件</a:t>
            </a:r>
            <a:r>
              <a:rPr lang="zh-TW" altLang="zh-TW" b="1" kern="100" dirty="0">
                <a:latin typeface="微軟正黑體" panose="020B0604030504040204" pitchFamily="34" charset="-120"/>
                <a:ea typeface="微軟正黑體" panose="020B0604030504040204" pitchFamily="34" charset="-120"/>
              </a:rPr>
              <a:t>，技術轉移收入：</a:t>
            </a:r>
            <a:r>
              <a:rPr lang="en-US" altLang="zh-TW" b="1" dirty="0">
                <a:latin typeface="微軟正黑體" panose="020B0604030504040204" pitchFamily="34" charset="-120"/>
                <a:ea typeface="微軟正黑體" panose="020B0604030504040204" pitchFamily="34" charset="-120"/>
              </a:rPr>
              <a:t> 121.237</a:t>
            </a:r>
            <a:r>
              <a:rPr lang="zh-TW" altLang="zh-TW" b="1" kern="100" dirty="0">
                <a:latin typeface="微軟正黑體" panose="020B0604030504040204" pitchFamily="34" charset="-120"/>
                <a:ea typeface="微軟正黑體" panose="020B0604030504040204" pitchFamily="34" charset="-120"/>
              </a:rPr>
              <a:t>仟元</a:t>
            </a:r>
          </a:p>
          <a:p>
            <a:endParaRPr lang="zh-TW" altLang="en-US" b="1" dirty="0">
              <a:latin typeface="微軟正黑體" panose="020B0604030504040204" pitchFamily="34" charset="-120"/>
              <a:ea typeface="微軟正黑體" panose="020B0604030504040204" pitchFamily="34" charset="-120"/>
            </a:endParaRPr>
          </a:p>
        </p:txBody>
      </p:sp>
      <p:grpSp>
        <p:nvGrpSpPr>
          <p:cNvPr id="8" name="群組 7">
            <a:extLst>
              <a:ext uri="{FF2B5EF4-FFF2-40B4-BE49-F238E27FC236}">
                <a16:creationId xmlns:a16="http://schemas.microsoft.com/office/drawing/2014/main" id="{4EEB82E3-BF70-40ED-A5F9-64F8A0EDB475}"/>
              </a:ext>
            </a:extLst>
          </p:cNvPr>
          <p:cNvGrpSpPr/>
          <p:nvPr/>
        </p:nvGrpSpPr>
        <p:grpSpPr>
          <a:xfrm flipV="1">
            <a:off x="2004394" y="1298556"/>
            <a:ext cx="2264964" cy="52661"/>
            <a:chOff x="643384" y="4149080"/>
            <a:chExt cx="2171132" cy="36000"/>
          </a:xfrm>
        </p:grpSpPr>
        <p:sp>
          <p:nvSpPr>
            <p:cNvPr id="9" name="Rectangle 6">
              <a:extLst>
                <a:ext uri="{FF2B5EF4-FFF2-40B4-BE49-F238E27FC236}">
                  <a16:creationId xmlns:a16="http://schemas.microsoft.com/office/drawing/2014/main" id="{5749FC5B-3339-4EC3-95F3-6B956EC0ADA8}"/>
                </a:ext>
              </a:extLst>
            </p:cNvPr>
            <p:cNvSpPr/>
            <p:nvPr/>
          </p:nvSpPr>
          <p:spPr>
            <a:xfrm>
              <a:off x="643384" y="4149080"/>
              <a:ext cx="517736" cy="36000"/>
            </a:xfrm>
            <a:prstGeom prst="rect">
              <a:avLst/>
            </a:prstGeom>
            <a:solidFill>
              <a:sysClr val="windowText" lastClr="000000">
                <a:lumMod val="65000"/>
                <a:lumOff val="35000"/>
              </a:sysClr>
            </a:solidFill>
            <a:ln w="12700" cap="flat" cmpd="sng" algn="ctr">
              <a:no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10" name="Rectangle 7">
              <a:extLst>
                <a:ext uri="{FF2B5EF4-FFF2-40B4-BE49-F238E27FC236}">
                  <a16:creationId xmlns:a16="http://schemas.microsoft.com/office/drawing/2014/main" id="{71F04A3B-9870-43B8-8443-706CA1736EFF}"/>
                </a:ext>
              </a:extLst>
            </p:cNvPr>
            <p:cNvSpPr/>
            <p:nvPr/>
          </p:nvSpPr>
          <p:spPr>
            <a:xfrm>
              <a:off x="1194516" y="4149080"/>
              <a:ext cx="517736" cy="36000"/>
            </a:xfrm>
            <a:prstGeom prst="rect">
              <a:avLst/>
            </a:prstGeom>
            <a:solidFill>
              <a:srgbClr val="FFC000"/>
            </a:solidFill>
            <a:ln w="12700" cap="flat" cmpd="sng" algn="ctr">
              <a:no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11" name="Rectangle 8">
              <a:extLst>
                <a:ext uri="{FF2B5EF4-FFF2-40B4-BE49-F238E27FC236}">
                  <a16:creationId xmlns:a16="http://schemas.microsoft.com/office/drawing/2014/main" id="{83F3D2D8-A7E8-4541-86BE-DA77992E3080}"/>
                </a:ext>
              </a:extLst>
            </p:cNvPr>
            <p:cNvSpPr/>
            <p:nvPr/>
          </p:nvSpPr>
          <p:spPr>
            <a:xfrm>
              <a:off x="1745648" y="4149080"/>
              <a:ext cx="517736" cy="36000"/>
            </a:xfrm>
            <a:prstGeom prst="rect">
              <a:avLst/>
            </a:prstGeom>
            <a:solidFill>
              <a:sysClr val="windowText" lastClr="000000">
                <a:lumMod val="65000"/>
                <a:lumOff val="35000"/>
              </a:sysClr>
            </a:solidFill>
            <a:ln w="12700" cap="flat" cmpd="sng" algn="ctr">
              <a:no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12" name="Rectangle 7">
              <a:extLst>
                <a:ext uri="{FF2B5EF4-FFF2-40B4-BE49-F238E27FC236}">
                  <a16:creationId xmlns:a16="http://schemas.microsoft.com/office/drawing/2014/main" id="{FD7A03A4-FB4C-4719-9D59-BB7242C66262}"/>
                </a:ext>
              </a:extLst>
            </p:cNvPr>
            <p:cNvSpPr/>
            <p:nvPr/>
          </p:nvSpPr>
          <p:spPr>
            <a:xfrm>
              <a:off x="2296780" y="4149080"/>
              <a:ext cx="517736" cy="36000"/>
            </a:xfrm>
            <a:prstGeom prst="rect">
              <a:avLst/>
            </a:prstGeom>
            <a:solidFill>
              <a:srgbClr val="FFC000"/>
            </a:solidFill>
            <a:ln w="12700" cap="flat" cmpd="sng" algn="ctr">
              <a:no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grpSp>
      <p:pic>
        <p:nvPicPr>
          <p:cNvPr id="2050" name="Picture 2" descr="http://web.etop.org.tw/eTop_Alliance/Files/subExamFile/2021%E5%B9%B4%E7%94%A2%E5%AD%B8%E5%B0%8F%E8%81%AF%E7%9B%9F%E7%AC%AC%E4%B8%89%E5%AD%A3%E6%88%90%E6%9E%9C%E7%B6%9C%E6%95%B4%E8%A1%A8/NSC110-027_110-2622-8-002-007-TB1/55/1100409%E6%A2%81%E8%80%81%E5%B8%AB%E8%88%87%E5%8F%B0%E5%BA%B7%E5%8A%89%E7%90%86%E6%88%90%E8%91%A3%E4%BA%8B%E9%95%B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96015" y="2551578"/>
            <a:ext cx="2271641" cy="17324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eb.etop.org.tw/eTop_Alliance/Files/subExamFile/2021%E5%B9%B4%E7%94%A2%E5%AD%B8%E5%B0%8F%E8%81%AF%E7%9B%9F%E7%AC%AC%E4%B8%89%E5%AD%A3%E6%88%90%E6%9E%9C%E7%B6%9C%E6%95%B4%E8%A1%A8/NSC110-027_110-2622-8-002-007-TB1/55/thumbnail(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86829" y="4099274"/>
            <a:ext cx="1948107" cy="175465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eb.etop.org.tw/eTop_Alliance/Files/subExamFile/2021%E5%B9%B4%E7%94%A2%E5%AD%B8%E5%B0%8F%E8%81%AF%E7%9B%9F%E7%AC%AC%E4%B8%89%E5%AD%A3%E6%88%90%E6%9E%9C%E7%B6%9C%E6%95%B4%E8%A1%A8/NSC110-027_110-2622-8-002-007-TB1/55/thumbnail.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7208" t="18702" r="7167" b="11505"/>
          <a:stretch/>
        </p:blipFill>
        <p:spPr bwMode="auto">
          <a:xfrm>
            <a:off x="8829764" y="2700216"/>
            <a:ext cx="2005172" cy="149929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eb.etop.org.tw/eTop_Alliance/Files/subExamFile/2021%E5%B9%B4%E7%94%A2%E5%AD%B8%E5%B0%8F%E8%81%AF%E7%9B%9F%E7%AC%AC%E4%B8%89%E5%AD%A3%E6%88%90%E6%9E%9C%E7%B6%9C%E6%95%B4%E8%A1%A8/NSC110-027_110-2622-8-002-007-TB1/55/thumbnail(2).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 r="11288" b="-1709"/>
          <a:stretch/>
        </p:blipFill>
        <p:spPr bwMode="auto">
          <a:xfrm>
            <a:off x="8834336" y="922972"/>
            <a:ext cx="2017546" cy="1878346"/>
          </a:xfrm>
          <a:prstGeom prst="rect">
            <a:avLst/>
          </a:prstGeom>
          <a:noFill/>
          <a:extLst>
            <a:ext uri="{909E8E84-426E-40DD-AFC4-6F175D3DCCD1}">
              <a14:hiddenFill xmlns:a14="http://schemas.microsoft.com/office/drawing/2010/main">
                <a:solidFill>
                  <a:srgbClr val="FFFFFF"/>
                </a:solidFill>
              </a14:hiddenFill>
            </a:ext>
          </a:extLst>
        </p:spPr>
      </p:pic>
      <p:pic>
        <p:nvPicPr>
          <p:cNvPr id="16" name="圖片 15">
            <a:extLst>
              <a:ext uri="{FF2B5EF4-FFF2-40B4-BE49-F238E27FC236}">
                <a16:creationId xmlns:a16="http://schemas.microsoft.com/office/drawing/2014/main" id="{C2914574-15CA-4E8B-9893-BC89EDBDD245}"/>
              </a:ext>
            </a:extLst>
          </p:cNvPr>
          <p:cNvPicPr>
            <a:picLocks noChangeAspect="1"/>
          </p:cNvPicPr>
          <p:nvPr/>
        </p:nvPicPr>
        <p:blipFill rotWithShape="1">
          <a:blip r:embed="rId8"/>
          <a:srcRect l="2574" r="2293"/>
          <a:stretch/>
        </p:blipFill>
        <p:spPr>
          <a:xfrm>
            <a:off x="6596015" y="1372402"/>
            <a:ext cx="2244134" cy="1565640"/>
          </a:xfrm>
          <a:prstGeom prst="rect">
            <a:avLst/>
          </a:prstGeom>
        </p:spPr>
      </p:pic>
      <p:pic>
        <p:nvPicPr>
          <p:cNvPr id="17" name="圖片 16">
            <a:extLst>
              <a:ext uri="{FF2B5EF4-FFF2-40B4-BE49-F238E27FC236}">
                <a16:creationId xmlns:a16="http://schemas.microsoft.com/office/drawing/2014/main" id="{DC016B03-CA11-40D1-856E-9E76AA4EC414}"/>
              </a:ext>
            </a:extLst>
          </p:cNvPr>
          <p:cNvPicPr>
            <a:picLocks noChangeAspect="1"/>
          </p:cNvPicPr>
          <p:nvPr/>
        </p:nvPicPr>
        <p:blipFill>
          <a:blip r:embed="rId9"/>
          <a:stretch>
            <a:fillRect/>
          </a:stretch>
        </p:blipFill>
        <p:spPr>
          <a:xfrm>
            <a:off x="6596015" y="12780"/>
            <a:ext cx="2231759" cy="1571552"/>
          </a:xfrm>
          <a:prstGeom prst="rect">
            <a:avLst/>
          </a:prstGeom>
        </p:spPr>
      </p:pic>
    </p:spTree>
    <p:custDataLst>
      <p:tags r:id="rId1"/>
    </p:custDataLst>
    <p:extLst>
      <p:ext uri="{BB962C8B-B14F-4D97-AF65-F5344CB8AC3E}">
        <p14:creationId xmlns:p14="http://schemas.microsoft.com/office/powerpoint/2010/main" val="3219802127"/>
      </p:ext>
    </p:extLst>
  </p:cSld>
  <p:clrMapOvr>
    <a:masterClrMapping/>
  </p:clrMapOvr>
  <mc:AlternateContent xmlns:mc="http://schemas.openxmlformats.org/markup-compatibility/2006" xmlns:p14="http://schemas.microsoft.com/office/powerpoint/2010/main">
    <mc:Choice Requires="p14">
      <p:transition spd="slow" p14:dur="2000" advClick="0" advTm="3800">
        <p:cut/>
      </p:transition>
    </mc:Choice>
    <mc:Fallback xmlns="">
      <p:transition spd="slow" advClick="0" advTm="3800">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0AE21EA1-16DE-4414-9B2E-308AE93B64FF}"/>
              </a:ext>
            </a:extLst>
          </p:cNvPr>
          <p:cNvSpPr>
            <a:spLocks noGrp="1"/>
          </p:cNvSpPr>
          <p:nvPr>
            <p:ph type="sldNum" sz="quarter" idx="12"/>
          </p:nvPr>
        </p:nvSpPr>
        <p:spPr/>
        <p:txBody>
          <a:bodyPr/>
          <a:lstStyle/>
          <a:p>
            <a:fld id="{A172BDAF-B01C-4DDA-B3A3-F7A29D594AD7}" type="slidenum">
              <a:rPr lang="zh-TW" altLang="en-US" smtClean="0"/>
              <a:pPr/>
              <a:t>3</a:t>
            </a:fld>
            <a:endParaRPr lang="zh-TW" altLang="en-US"/>
          </a:p>
        </p:txBody>
      </p:sp>
      <p:sp>
        <p:nvSpPr>
          <p:cNvPr id="5" name="投影片編號版面配置區 3">
            <a:extLst>
              <a:ext uri="{FF2B5EF4-FFF2-40B4-BE49-F238E27FC236}">
                <a16:creationId xmlns:a16="http://schemas.microsoft.com/office/drawing/2014/main" id="{864F34A9-0FFC-4A92-BB6F-8A3AE784DB64}"/>
              </a:ext>
            </a:extLst>
          </p:cNvPr>
          <p:cNvSpPr txBox="1">
            <a:spLocks/>
          </p:cNvSpPr>
          <p:nvPr/>
        </p:nvSpPr>
        <p:spPr>
          <a:xfrm>
            <a:off x="10514011" y="5883275"/>
            <a:ext cx="764215"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4EA3141-04E8-4711-97A2-A80487F019FD}" type="slidenum">
              <a:rPr lang="zh-TW" altLang="en-US" smtClean="0">
                <a:solidFill>
                  <a:prstClr val="black">
                    <a:tint val="75000"/>
                  </a:prstClr>
                </a:solidFill>
              </a:rPr>
              <a:pPr/>
              <a:t>3</a:t>
            </a:fld>
            <a:endParaRPr lang="zh-TW" altLang="en-US">
              <a:solidFill>
                <a:prstClr val="black">
                  <a:tint val="75000"/>
                </a:prstClr>
              </a:solidFill>
            </a:endParaRPr>
          </a:p>
        </p:txBody>
      </p:sp>
      <p:grpSp>
        <p:nvGrpSpPr>
          <p:cNvPr id="6" name="Group 9">
            <a:extLst>
              <a:ext uri="{FF2B5EF4-FFF2-40B4-BE49-F238E27FC236}">
                <a16:creationId xmlns:a16="http://schemas.microsoft.com/office/drawing/2014/main" id="{542050C8-533C-4AD3-AA80-571EDA97A191}"/>
              </a:ext>
            </a:extLst>
          </p:cNvPr>
          <p:cNvGrpSpPr/>
          <p:nvPr/>
        </p:nvGrpSpPr>
        <p:grpSpPr>
          <a:xfrm>
            <a:off x="1825213" y="1433468"/>
            <a:ext cx="2339102" cy="69440"/>
            <a:chOff x="2424223" y="1600200"/>
            <a:chExt cx="1031352" cy="36000"/>
          </a:xfrm>
        </p:grpSpPr>
        <p:sp>
          <p:nvSpPr>
            <p:cNvPr id="7" name="Rectangle 6">
              <a:extLst>
                <a:ext uri="{FF2B5EF4-FFF2-40B4-BE49-F238E27FC236}">
                  <a16:creationId xmlns:a16="http://schemas.microsoft.com/office/drawing/2014/main" id="{07310C27-666B-4E22-8A89-540CA333DA15}"/>
                </a:ext>
              </a:extLst>
            </p:cNvPr>
            <p:cNvSpPr/>
            <p:nvPr/>
          </p:nvSpPr>
          <p:spPr>
            <a:xfrm>
              <a:off x="2424223" y="1600200"/>
              <a:ext cx="329610" cy="36000"/>
            </a:xfrm>
            <a:prstGeom prst="rect">
              <a:avLst/>
            </a:prstGeom>
            <a:solidFill>
              <a:sysClr val="windowText" lastClr="000000">
                <a:lumMod val="65000"/>
                <a:lumOff val="35000"/>
              </a:sysClr>
            </a:solidFill>
            <a:ln w="12700" cap="flat" cmpd="sng" algn="ctr">
              <a:no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8" name="Rectangle 7">
              <a:extLst>
                <a:ext uri="{FF2B5EF4-FFF2-40B4-BE49-F238E27FC236}">
                  <a16:creationId xmlns:a16="http://schemas.microsoft.com/office/drawing/2014/main" id="{48471A01-283F-4ABB-8A24-476E875450E1}"/>
                </a:ext>
              </a:extLst>
            </p:cNvPr>
            <p:cNvSpPr/>
            <p:nvPr/>
          </p:nvSpPr>
          <p:spPr>
            <a:xfrm>
              <a:off x="2775094" y="1600200"/>
              <a:ext cx="329610" cy="36000"/>
            </a:xfrm>
            <a:prstGeom prst="rect">
              <a:avLst/>
            </a:prstGeom>
            <a:solidFill>
              <a:srgbClr val="FFC000"/>
            </a:solidFill>
            <a:ln w="12700" cap="flat" cmpd="sng" algn="ctr">
              <a:no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9" name="Rectangle 8">
              <a:extLst>
                <a:ext uri="{FF2B5EF4-FFF2-40B4-BE49-F238E27FC236}">
                  <a16:creationId xmlns:a16="http://schemas.microsoft.com/office/drawing/2014/main" id="{DE81D401-2EBD-4217-8D49-887E92816526}"/>
                </a:ext>
              </a:extLst>
            </p:cNvPr>
            <p:cNvSpPr/>
            <p:nvPr/>
          </p:nvSpPr>
          <p:spPr>
            <a:xfrm>
              <a:off x="3125965" y="1600200"/>
              <a:ext cx="329610" cy="36000"/>
            </a:xfrm>
            <a:prstGeom prst="rect">
              <a:avLst/>
            </a:prstGeom>
            <a:solidFill>
              <a:sysClr val="windowText" lastClr="000000">
                <a:lumMod val="65000"/>
                <a:lumOff val="35000"/>
              </a:sysClr>
            </a:solidFill>
            <a:ln w="12700" cap="flat" cmpd="sng" algn="ctr">
              <a:no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grpSp>
      <p:sp>
        <p:nvSpPr>
          <p:cNvPr id="10" name="矩形 9">
            <a:extLst>
              <a:ext uri="{FF2B5EF4-FFF2-40B4-BE49-F238E27FC236}">
                <a16:creationId xmlns:a16="http://schemas.microsoft.com/office/drawing/2014/main" id="{FA6CE518-AD8D-47FF-AD1A-3B31CDFEE281}"/>
              </a:ext>
            </a:extLst>
          </p:cNvPr>
          <p:cNvSpPr/>
          <p:nvPr/>
        </p:nvSpPr>
        <p:spPr>
          <a:xfrm>
            <a:off x="1790829" y="908720"/>
            <a:ext cx="1620957" cy="523220"/>
          </a:xfrm>
          <a:prstGeom prst="rect">
            <a:avLst/>
          </a:prstGeom>
        </p:spPr>
        <p:txBody>
          <a:bodyPr wrap="none">
            <a:spAutoFit/>
          </a:bodyPr>
          <a:lstStyle/>
          <a:p>
            <a:pPr>
              <a:defRPr/>
            </a:pPr>
            <a:r>
              <a:rPr lang="zh-TW" altLang="en-US" sz="2800" b="1" kern="0" dirty="0">
                <a:solidFill>
                  <a:schemeClr val="tx2">
                    <a:lumMod val="60000"/>
                    <a:lumOff val="40000"/>
                  </a:schemeClr>
                </a:solidFill>
                <a:latin typeface="微軟正黑體"/>
                <a:ea typeface="微軟正黑體"/>
              </a:rPr>
              <a:t>聯盟介紹</a:t>
            </a:r>
          </a:p>
        </p:txBody>
      </p:sp>
      <p:sp>
        <p:nvSpPr>
          <p:cNvPr id="11" name="矩形 10">
            <a:extLst>
              <a:ext uri="{FF2B5EF4-FFF2-40B4-BE49-F238E27FC236}">
                <a16:creationId xmlns:a16="http://schemas.microsoft.com/office/drawing/2014/main" id="{175538F5-1194-487E-9DC2-6B580347D3CA}"/>
              </a:ext>
            </a:extLst>
          </p:cNvPr>
          <p:cNvSpPr/>
          <p:nvPr/>
        </p:nvSpPr>
        <p:spPr>
          <a:xfrm>
            <a:off x="1656350" y="1700808"/>
            <a:ext cx="8879299" cy="2308324"/>
          </a:xfrm>
          <a:prstGeom prst="rect">
            <a:avLst/>
          </a:prstGeom>
        </p:spPr>
        <p:txBody>
          <a:bodyPr wrap="square">
            <a:spAutoFit/>
          </a:bodyPr>
          <a:lstStyle/>
          <a:p>
            <a:pPr defTabSz="1280160">
              <a:defRPr/>
            </a:pPr>
            <a:r>
              <a:rPr lang="zh-TW" altLang="en-US" sz="2400" dirty="0">
                <a:latin typeface="微軟正黑體" pitchFamily="34" charset="-120"/>
                <a:ea typeface="微軟正黑體" pitchFamily="34" charset="-120"/>
              </a:rPr>
              <a:t>本核心設施服務將提供醫藥生技產業會員委託測試之用，經由高效液相層析</a:t>
            </a:r>
            <a:r>
              <a:rPr lang="en-US" altLang="zh-TW" sz="2400"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高解析質譜</a:t>
            </a:r>
            <a:r>
              <a:rPr lang="en-US" altLang="zh-TW" sz="2400" dirty="0">
                <a:latin typeface="微軟正黑體" pitchFamily="34" charset="-120"/>
                <a:ea typeface="微軟正黑體" pitchFamily="34" charset="-120"/>
              </a:rPr>
              <a:t>-600 MHz</a:t>
            </a:r>
            <a:r>
              <a:rPr lang="zh-TW" altLang="en-US" sz="2400" dirty="0">
                <a:latin typeface="微軟正黑體" pitchFamily="34" charset="-120"/>
                <a:ea typeface="微軟正黑體" pitchFamily="34" charset="-120"/>
              </a:rPr>
              <a:t>核磁共振導”核心設施服務，提供會員高品質、快速有效、精確之分子結構鑑定。解決對未知成分解析不足的問題，除了加強藥品品質管控並加速</a:t>
            </a:r>
            <a:r>
              <a:rPr lang="en-US" altLang="zh-TW" sz="2400" dirty="0">
                <a:latin typeface="微軟正黑體" pitchFamily="34" charset="-120"/>
                <a:ea typeface="微軟正黑體" pitchFamily="34" charset="-120"/>
              </a:rPr>
              <a:t>IND</a:t>
            </a:r>
            <a:r>
              <a:rPr lang="zh-TW" altLang="en-US" sz="2400" dirty="0">
                <a:latin typeface="微軟正黑體" pitchFamily="34" charset="-120"/>
                <a:ea typeface="微軟正黑體" pitchFamily="34" charset="-120"/>
              </a:rPr>
              <a:t>、</a:t>
            </a:r>
            <a:r>
              <a:rPr lang="en-US" altLang="zh-TW" sz="2400" dirty="0">
                <a:latin typeface="微軟正黑體" pitchFamily="34" charset="-120"/>
                <a:ea typeface="微軟正黑體" pitchFamily="34" charset="-120"/>
              </a:rPr>
              <a:t>NDA</a:t>
            </a:r>
            <a:r>
              <a:rPr lang="zh-TW" altLang="en-US" sz="2400" dirty="0">
                <a:latin typeface="微軟正黑體" pitchFamily="34" charset="-120"/>
                <a:ea typeface="微軟正黑體" pitchFamily="34" charset="-120"/>
              </a:rPr>
              <a:t>、</a:t>
            </a:r>
            <a:r>
              <a:rPr lang="en-US" altLang="zh-TW" sz="2400" dirty="0">
                <a:latin typeface="微軟正黑體" pitchFamily="34" charset="-120"/>
                <a:ea typeface="微軟正黑體" pitchFamily="34" charset="-120"/>
              </a:rPr>
              <a:t>DMF</a:t>
            </a:r>
            <a:r>
              <a:rPr lang="zh-TW" altLang="en-US" sz="2400" dirty="0">
                <a:latin typeface="微軟正黑體" pitchFamily="34" charset="-120"/>
                <a:ea typeface="微軟正黑體" pitchFamily="34" charset="-120"/>
              </a:rPr>
              <a:t>之申請，且提昇全民用藥安全，藉由核心設施服務加速醫藥生技產業界研發進程。</a:t>
            </a:r>
            <a:endParaRPr lang="en-US" altLang="zh-TW" sz="2400" dirty="0">
              <a:latin typeface="微軟正黑體" pitchFamily="34" charset="-120"/>
              <a:ea typeface="微軟正黑體" pitchFamily="34" charset="-120"/>
            </a:endParaRPr>
          </a:p>
        </p:txBody>
      </p:sp>
      <p:pic>
        <p:nvPicPr>
          <p:cNvPr id="2050" name="Picture 2" descr="https://lcmsnmr.files.wordpress.com/2022/05/shutterstock_305596916.jpg?w=1024">
            <a:extLst>
              <a:ext uri="{FF2B5EF4-FFF2-40B4-BE49-F238E27FC236}">
                <a16:creationId xmlns:a16="http://schemas.microsoft.com/office/drawing/2014/main" id="{C7B50F16-40E3-4C9E-9AC2-9651228C377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3756" y="4285574"/>
            <a:ext cx="2500559" cy="166785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lcmsnmr.files.wordpress.com/2021/10/pexels-pietro-jeng-235494.jpg?w=750">
            <a:extLst>
              <a:ext uri="{FF2B5EF4-FFF2-40B4-BE49-F238E27FC236}">
                <a16:creationId xmlns:a16="http://schemas.microsoft.com/office/drawing/2014/main" id="{854D3F28-78EC-4552-B999-947D7238A3C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4285574"/>
            <a:ext cx="2500560" cy="166370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lcmsnmr.files.wordpress.com/2022/05/shutterstock_1502688017-edited-2.jpg">
            <a:extLst>
              <a:ext uri="{FF2B5EF4-FFF2-40B4-BE49-F238E27FC236}">
                <a16:creationId xmlns:a16="http://schemas.microsoft.com/office/drawing/2014/main" id="{66C98E41-A615-44A3-AC5E-08C2DA43D46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73908" y="4275831"/>
            <a:ext cx="2456963" cy="1637217"/>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8" descr="https://lcmsnmr.files.wordpress.com/2021/10/chromatograph-c4avtgjlp2s.png?w=750">
            <a:extLst>
              <a:ext uri="{FF2B5EF4-FFF2-40B4-BE49-F238E27FC236}">
                <a16:creationId xmlns:a16="http://schemas.microsoft.com/office/drawing/2014/main" id="{A0070802-DF7F-4E2D-9E23-272E3DF43F0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2058" name="Picture 10" descr="https://lcmsnmr.files.wordpress.com/2022/05/shutterstock_1539352289.jpg?w=1024">
            <a:extLst>
              <a:ext uri="{FF2B5EF4-FFF2-40B4-BE49-F238E27FC236}">
                <a16:creationId xmlns:a16="http://schemas.microsoft.com/office/drawing/2014/main" id="{AB2ACB00-A929-4322-8CE8-D9D6D0471F4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35405" y="4275831"/>
            <a:ext cx="2518586" cy="1670039"/>
          </a:xfrm>
          <a:prstGeom prst="rect">
            <a:avLst/>
          </a:prstGeom>
          <a:noFill/>
          <a:extLst>
            <a:ext uri="{909E8E84-426E-40DD-AFC4-6F175D3DCCD1}">
              <a14:hiddenFill xmlns:a14="http://schemas.microsoft.com/office/drawing/2010/main">
                <a:solidFill>
                  <a:srgbClr val="FFFFFF"/>
                </a:solidFill>
              </a14:hiddenFill>
            </a:ext>
          </a:extLst>
        </p:spPr>
      </p:pic>
      <p:pic>
        <p:nvPicPr>
          <p:cNvPr id="13" name="圖片 12">
            <a:extLst>
              <a:ext uri="{FF2B5EF4-FFF2-40B4-BE49-F238E27FC236}">
                <a16:creationId xmlns:a16="http://schemas.microsoft.com/office/drawing/2014/main" id="{7290391C-91A5-466C-92E0-06A8635778D2}"/>
              </a:ext>
            </a:extLst>
          </p:cNvPr>
          <p:cNvPicPr>
            <a:picLocks noChangeAspect="1"/>
          </p:cNvPicPr>
          <p:nvPr/>
        </p:nvPicPr>
        <p:blipFill>
          <a:blip r:embed="rId6"/>
          <a:stretch>
            <a:fillRect/>
          </a:stretch>
        </p:blipFill>
        <p:spPr>
          <a:xfrm>
            <a:off x="10366307" y="4222281"/>
            <a:ext cx="1826319" cy="1697046"/>
          </a:xfrm>
          <a:prstGeom prst="rect">
            <a:avLst/>
          </a:prstGeom>
        </p:spPr>
      </p:pic>
      <p:pic>
        <p:nvPicPr>
          <p:cNvPr id="14" name="圖片 13">
            <a:extLst>
              <a:ext uri="{FF2B5EF4-FFF2-40B4-BE49-F238E27FC236}">
                <a16:creationId xmlns:a16="http://schemas.microsoft.com/office/drawing/2014/main" id="{C5D87182-22C7-4266-81D9-F1A3D75D6B6E}"/>
              </a:ext>
            </a:extLst>
          </p:cNvPr>
          <p:cNvPicPr>
            <a:picLocks noChangeAspect="1"/>
          </p:cNvPicPr>
          <p:nvPr/>
        </p:nvPicPr>
        <p:blipFill>
          <a:blip r:embed="rId7"/>
          <a:stretch>
            <a:fillRect/>
          </a:stretch>
        </p:blipFill>
        <p:spPr>
          <a:xfrm>
            <a:off x="8488518" y="4227882"/>
            <a:ext cx="1935268" cy="1732329"/>
          </a:xfrm>
          <a:prstGeom prst="rect">
            <a:avLst/>
          </a:prstGeom>
        </p:spPr>
      </p:pic>
    </p:spTree>
    <p:extLst>
      <p:ext uri="{BB962C8B-B14F-4D97-AF65-F5344CB8AC3E}">
        <p14:creationId xmlns:p14="http://schemas.microsoft.com/office/powerpoint/2010/main" val="35872405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94EA3141-04E8-4711-97A2-A80487F019FD}" type="slidenum">
              <a:rPr lang="zh-TW" altLang="en-US" smtClean="0">
                <a:solidFill>
                  <a:prstClr val="black">
                    <a:tint val="75000"/>
                  </a:prstClr>
                </a:solidFill>
              </a:rPr>
              <a:pPr/>
              <a:t>4</a:t>
            </a:fld>
            <a:endParaRPr lang="zh-TW" altLang="en-US">
              <a:solidFill>
                <a:prstClr val="black">
                  <a:tint val="75000"/>
                </a:prstClr>
              </a:solidFill>
            </a:endParaRPr>
          </a:p>
        </p:txBody>
      </p:sp>
      <p:grpSp>
        <p:nvGrpSpPr>
          <p:cNvPr id="17" name="Group 9"/>
          <p:cNvGrpSpPr/>
          <p:nvPr/>
        </p:nvGrpSpPr>
        <p:grpSpPr>
          <a:xfrm>
            <a:off x="1737896" y="1280235"/>
            <a:ext cx="2339102" cy="69440"/>
            <a:chOff x="2424223" y="1600200"/>
            <a:chExt cx="1031352" cy="36000"/>
          </a:xfrm>
        </p:grpSpPr>
        <p:sp>
          <p:nvSpPr>
            <p:cNvPr id="18" name="Rectangle 6"/>
            <p:cNvSpPr/>
            <p:nvPr/>
          </p:nvSpPr>
          <p:spPr>
            <a:xfrm>
              <a:off x="2424223" y="1600200"/>
              <a:ext cx="329610" cy="36000"/>
            </a:xfrm>
            <a:prstGeom prst="rect">
              <a:avLst/>
            </a:prstGeom>
            <a:solidFill>
              <a:sysClr val="windowText" lastClr="000000">
                <a:lumMod val="65000"/>
                <a:lumOff val="35000"/>
              </a:sysClr>
            </a:solidFill>
            <a:ln w="12700" cap="flat" cmpd="sng" algn="ctr">
              <a:no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19" name="Rectangle 7"/>
            <p:cNvSpPr/>
            <p:nvPr/>
          </p:nvSpPr>
          <p:spPr>
            <a:xfrm>
              <a:off x="2775094" y="1600200"/>
              <a:ext cx="329610" cy="36000"/>
            </a:xfrm>
            <a:prstGeom prst="rect">
              <a:avLst/>
            </a:prstGeom>
            <a:solidFill>
              <a:srgbClr val="FFC000"/>
            </a:solidFill>
            <a:ln w="12700" cap="flat" cmpd="sng" algn="ctr">
              <a:no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20" name="Rectangle 8"/>
            <p:cNvSpPr/>
            <p:nvPr/>
          </p:nvSpPr>
          <p:spPr>
            <a:xfrm>
              <a:off x="3125965" y="1600200"/>
              <a:ext cx="329610" cy="36000"/>
            </a:xfrm>
            <a:prstGeom prst="rect">
              <a:avLst/>
            </a:prstGeom>
            <a:solidFill>
              <a:sysClr val="windowText" lastClr="000000">
                <a:lumMod val="65000"/>
                <a:lumOff val="35000"/>
              </a:sysClr>
            </a:solidFill>
            <a:ln w="12700" cap="flat" cmpd="sng" algn="ctr">
              <a:no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grpSp>
      <p:sp>
        <p:nvSpPr>
          <p:cNvPr id="21" name="矩形 20"/>
          <p:cNvSpPr/>
          <p:nvPr/>
        </p:nvSpPr>
        <p:spPr>
          <a:xfrm>
            <a:off x="1703512" y="755487"/>
            <a:ext cx="2339102" cy="523220"/>
          </a:xfrm>
          <a:prstGeom prst="rect">
            <a:avLst/>
          </a:prstGeom>
        </p:spPr>
        <p:txBody>
          <a:bodyPr wrap="none">
            <a:spAutoFit/>
          </a:bodyPr>
          <a:lstStyle/>
          <a:p>
            <a:pPr>
              <a:defRPr/>
            </a:pPr>
            <a:r>
              <a:rPr lang="zh-TW" altLang="en-US" sz="2800" b="1" kern="0" dirty="0">
                <a:solidFill>
                  <a:schemeClr val="tx2">
                    <a:lumMod val="60000"/>
                    <a:lumOff val="40000"/>
                  </a:schemeClr>
                </a:solidFill>
                <a:latin typeface="微軟正黑體"/>
                <a:ea typeface="微軟正黑體"/>
              </a:rPr>
              <a:t>聯盟核心技術</a:t>
            </a:r>
          </a:p>
        </p:txBody>
      </p:sp>
      <p:sp>
        <p:nvSpPr>
          <p:cNvPr id="29" name="矩形 28"/>
          <p:cNvSpPr/>
          <p:nvPr/>
        </p:nvSpPr>
        <p:spPr>
          <a:xfrm>
            <a:off x="1692571" y="1519414"/>
            <a:ext cx="8879299" cy="3046988"/>
          </a:xfrm>
          <a:prstGeom prst="rect">
            <a:avLst/>
          </a:prstGeom>
        </p:spPr>
        <p:txBody>
          <a:bodyPr wrap="square">
            <a:spAutoFit/>
          </a:bodyPr>
          <a:lstStyle/>
          <a:p>
            <a:pPr marL="342900" indent="-342900" algn="just">
              <a:buFont typeface="Arial" panose="020B0604020202020204" pitchFamily="34" charset="0"/>
              <a:buChar char="•"/>
            </a:pPr>
            <a:r>
              <a:rPr lang="zh-TW" altLang="en-US" sz="2400" dirty="0">
                <a:latin typeface="微軟正黑體" pitchFamily="34" charset="-120"/>
                <a:ea typeface="微軟正黑體" pitchFamily="34" charset="-120"/>
              </a:rPr>
              <a:t>協助業者解決</a:t>
            </a:r>
            <a:r>
              <a:rPr lang="zh-TW" altLang="en-US" sz="2400" dirty="0">
                <a:solidFill>
                  <a:srgbClr val="FF0000"/>
                </a:solidFill>
                <a:latin typeface="微軟正黑體" pitchFamily="34" charset="-120"/>
                <a:ea typeface="微軟正黑體" pitchFamily="34" charset="-120"/>
              </a:rPr>
              <a:t>原料藥不純物及製劑藥物不純</a:t>
            </a:r>
            <a:r>
              <a:rPr lang="zh-TW" altLang="en-US" sz="2400" dirty="0">
                <a:latin typeface="微軟正黑體" pitchFamily="34" charset="-120"/>
                <a:ea typeface="微軟正黑體" pitchFamily="34" charset="-120"/>
              </a:rPr>
              <a:t>物</a:t>
            </a:r>
            <a:r>
              <a:rPr lang="en-US" altLang="zh-TW" sz="2400" dirty="0">
                <a:latin typeface="微軟正黑體" pitchFamily="34" charset="-120"/>
                <a:ea typeface="微軟正黑體" pitchFamily="34" charset="-120"/>
              </a:rPr>
              <a:t>(&lt;0.3%)</a:t>
            </a:r>
            <a:r>
              <a:rPr lang="zh-TW" altLang="en-US" sz="2400" dirty="0">
                <a:latin typeface="微軟正黑體" pitchFamily="34" charset="-120"/>
                <a:ea typeface="微軟正黑體" pitchFamily="34" charset="-120"/>
              </a:rPr>
              <a:t>之分析與結構鑑定。   </a:t>
            </a:r>
          </a:p>
          <a:p>
            <a:pPr marL="342900" indent="-342900" algn="just">
              <a:buFont typeface="Arial" panose="020B0604020202020204" pitchFamily="34" charset="0"/>
              <a:buChar char="•"/>
            </a:pPr>
            <a:r>
              <a:rPr lang="zh-TW" altLang="en-US" sz="2400" dirty="0">
                <a:latin typeface="微軟正黑體" pitchFamily="34" charset="-120"/>
                <a:ea typeface="微軟正黑體" pitchFamily="34" charset="-120"/>
              </a:rPr>
              <a:t>侯選藥物之</a:t>
            </a:r>
            <a:r>
              <a:rPr lang="zh-TW" altLang="en-US" sz="2400" dirty="0">
                <a:solidFill>
                  <a:srgbClr val="FF0000"/>
                </a:solidFill>
                <a:latin typeface="微軟正黑體" pitchFamily="34" charset="-120"/>
                <a:ea typeface="微軟正黑體" pitchFamily="34" charset="-120"/>
              </a:rPr>
              <a:t>代謝物之徹底研究</a:t>
            </a:r>
            <a:r>
              <a:rPr lang="zh-TW" altLang="en-US" sz="2400" dirty="0">
                <a:latin typeface="微軟正黑體" pitchFamily="34" charset="-120"/>
                <a:ea typeface="微軟正黑體" pitchFamily="34" charset="-120"/>
              </a:rPr>
              <a:t>，以利評估其臨床應用之利弊及探究活性代謝物。 </a:t>
            </a:r>
          </a:p>
          <a:p>
            <a:pPr marL="342900" indent="-342900" algn="just">
              <a:buFont typeface="Arial" panose="020B0604020202020204" pitchFamily="34" charset="0"/>
              <a:buChar char="•"/>
            </a:pPr>
            <a:r>
              <a:rPr lang="en-US" altLang="zh-TW" sz="2400" dirty="0">
                <a:solidFill>
                  <a:srgbClr val="FF0000"/>
                </a:solidFill>
                <a:latin typeface="微軟正黑體" pitchFamily="34" charset="-120"/>
                <a:ea typeface="微軟正黑體" pitchFamily="34" charset="-120"/>
              </a:rPr>
              <a:t>HPLC</a:t>
            </a:r>
            <a:r>
              <a:rPr lang="zh-TW" altLang="en-US" sz="2400" dirty="0">
                <a:solidFill>
                  <a:srgbClr val="FF0000"/>
                </a:solidFill>
                <a:latin typeface="微軟正黑體" pitchFamily="34" charset="-120"/>
                <a:ea typeface="微軟正黑體" pitchFamily="34" charset="-120"/>
              </a:rPr>
              <a:t>層析條件之優化輔導</a:t>
            </a:r>
            <a:r>
              <a:rPr lang="zh-TW" altLang="en-US" sz="2400" dirty="0">
                <a:latin typeface="微軟正黑體" pitchFamily="34" charset="-120"/>
                <a:ea typeface="微軟正黑體" pitchFamily="34" charset="-120"/>
              </a:rPr>
              <a:t>，藥物分析標準品的建立。 </a:t>
            </a:r>
          </a:p>
          <a:p>
            <a:pPr marL="342900" indent="-342900" algn="just">
              <a:buFont typeface="Arial" panose="020B0604020202020204" pitchFamily="34" charset="0"/>
              <a:buChar char="•"/>
            </a:pPr>
            <a:r>
              <a:rPr lang="zh-TW" altLang="en-US" sz="2400" dirty="0">
                <a:solidFill>
                  <a:srgbClr val="FF0000"/>
                </a:solidFill>
                <a:latin typeface="微軟正黑體" pitchFamily="34" charset="-120"/>
                <a:ea typeface="微軟正黑體" pitchFamily="34" charset="-120"/>
              </a:rPr>
              <a:t>中藥製劑指紋圖譜之成分鑑定</a:t>
            </a:r>
            <a:r>
              <a:rPr lang="zh-TW" altLang="en-US" sz="2400" dirty="0">
                <a:latin typeface="微軟正黑體" pitchFamily="34" charset="-120"/>
                <a:ea typeface="微軟正黑體" pitchFamily="34" charset="-120"/>
              </a:rPr>
              <a:t>，已近</a:t>
            </a:r>
            <a:r>
              <a:rPr lang="en-US" altLang="zh-TW" sz="2400" dirty="0">
                <a:latin typeface="微軟正黑體" pitchFamily="34" charset="-120"/>
                <a:ea typeface="微軟正黑體" pitchFamily="34" charset="-120"/>
              </a:rPr>
              <a:t>IND</a:t>
            </a:r>
            <a:r>
              <a:rPr lang="zh-TW" altLang="en-US" sz="2400" dirty="0">
                <a:latin typeface="微軟正黑體" pitchFamily="34" charset="-120"/>
                <a:ea typeface="微軟正黑體" pitchFamily="34" charset="-120"/>
              </a:rPr>
              <a:t>階段之臨床前之中草藥部分純化物成分之徹底分析與結構鑑定，協助建立指標成分，並利於產品規格制定。 </a:t>
            </a:r>
            <a:endParaRPr lang="en-US" altLang="zh-TW" sz="2400" dirty="0">
              <a:latin typeface="微軟正黑體" pitchFamily="34" charset="-120"/>
              <a:ea typeface="微軟正黑體" pitchFamily="34" charset="-120"/>
            </a:endParaRPr>
          </a:p>
        </p:txBody>
      </p:sp>
      <p:pic>
        <p:nvPicPr>
          <p:cNvPr id="5" name="圖片 4">
            <a:extLst>
              <a:ext uri="{FF2B5EF4-FFF2-40B4-BE49-F238E27FC236}">
                <a16:creationId xmlns:a16="http://schemas.microsoft.com/office/drawing/2014/main" id="{B9154B35-D679-4B1D-B033-5BD8ABD9FAB9}"/>
              </a:ext>
            </a:extLst>
          </p:cNvPr>
          <p:cNvPicPr>
            <a:picLocks noChangeAspect="1"/>
          </p:cNvPicPr>
          <p:nvPr/>
        </p:nvPicPr>
        <p:blipFill>
          <a:blip r:embed="rId3"/>
          <a:stretch>
            <a:fillRect/>
          </a:stretch>
        </p:blipFill>
        <p:spPr>
          <a:xfrm>
            <a:off x="303779" y="4910343"/>
            <a:ext cx="2073514" cy="1680550"/>
          </a:xfrm>
          <a:prstGeom prst="rect">
            <a:avLst/>
          </a:prstGeom>
        </p:spPr>
      </p:pic>
      <p:pic>
        <p:nvPicPr>
          <p:cNvPr id="1030" name="Picture 6" descr="不純物分析| Waters">
            <a:extLst>
              <a:ext uri="{FF2B5EF4-FFF2-40B4-BE49-F238E27FC236}">
                <a16:creationId xmlns:a16="http://schemas.microsoft.com/office/drawing/2014/main" id="{822FD904-7573-40E4-8BB6-7E16F26A4E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3063" y="4878077"/>
            <a:ext cx="2438400" cy="1876425"/>
          </a:xfrm>
          <a:prstGeom prst="rect">
            <a:avLst/>
          </a:prstGeom>
          <a:noFill/>
          <a:extLst>
            <a:ext uri="{909E8E84-426E-40DD-AFC4-6F175D3DCCD1}">
              <a14:hiddenFill xmlns:a14="http://schemas.microsoft.com/office/drawing/2010/main">
                <a:solidFill>
                  <a:srgbClr val="FFFFFF"/>
                </a:solidFill>
              </a14:hiddenFill>
            </a:ext>
          </a:extLst>
        </p:spPr>
      </p:pic>
      <p:pic>
        <p:nvPicPr>
          <p:cNvPr id="6" name="圖片 5">
            <a:extLst>
              <a:ext uri="{FF2B5EF4-FFF2-40B4-BE49-F238E27FC236}">
                <a16:creationId xmlns:a16="http://schemas.microsoft.com/office/drawing/2014/main" id="{ECDBDC6C-8BAB-4DC7-A9D5-910C4E10146E}"/>
              </a:ext>
            </a:extLst>
          </p:cNvPr>
          <p:cNvPicPr>
            <a:picLocks noChangeAspect="1"/>
          </p:cNvPicPr>
          <p:nvPr/>
        </p:nvPicPr>
        <p:blipFill>
          <a:blip r:embed="rId5"/>
          <a:stretch>
            <a:fillRect/>
          </a:stretch>
        </p:blipFill>
        <p:spPr>
          <a:xfrm>
            <a:off x="4865051" y="4993637"/>
            <a:ext cx="4482055" cy="1522650"/>
          </a:xfrm>
          <a:prstGeom prst="rect">
            <a:avLst/>
          </a:prstGeom>
        </p:spPr>
      </p:pic>
      <p:pic>
        <p:nvPicPr>
          <p:cNvPr id="1032" name="Picture 8" descr="unnamed.jpg">
            <a:extLst>
              <a:ext uri="{FF2B5EF4-FFF2-40B4-BE49-F238E27FC236}">
                <a16:creationId xmlns:a16="http://schemas.microsoft.com/office/drawing/2014/main" id="{184D816B-F014-4503-96FD-EC755A1D74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48912" y="4933661"/>
            <a:ext cx="2582867" cy="180698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819652331"/>
      </p:ext>
    </p:extLst>
  </p:cSld>
  <p:clrMapOvr>
    <a:masterClrMapping/>
  </p:clrMapOvr>
  <mc:AlternateContent xmlns:mc="http://schemas.openxmlformats.org/markup-compatibility/2006" xmlns:p14="http://schemas.microsoft.com/office/powerpoint/2010/main">
    <mc:Choice Requires="p14">
      <p:transition spd="slow" p14:dur="2000" advTm="3968">
        <p:cut/>
      </p:transition>
    </mc:Choice>
    <mc:Fallback xmlns="">
      <p:transition spd="slow" advTm="3968">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7"/>
          <p:cNvSpPr txBox="1">
            <a:spLocks noGrp="1"/>
          </p:cNvSpPr>
          <p:nvPr>
            <p:ph type="sldNum" sz="quarter" idx="12"/>
          </p:nvPr>
        </p:nvSpPr>
        <p:spPr>
          <a:xfrm>
            <a:off x="8688288" y="6448252"/>
            <a:ext cx="23114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ltLang="zh-TW" sz="1300">
                <a:latin typeface="標楷體" panose="03000509000000000000" pitchFamily="65" charset="-120"/>
                <a:ea typeface="標楷體" panose="03000509000000000000" pitchFamily="65" charset="-120"/>
              </a:rPr>
              <a:pPr/>
              <a:t>5</a:t>
            </a:fld>
            <a:endParaRPr sz="1300" dirty="0">
              <a:latin typeface="標楷體" panose="03000509000000000000" pitchFamily="65" charset="-120"/>
              <a:ea typeface="標楷體" panose="03000509000000000000" pitchFamily="65" charset="-120"/>
            </a:endParaRPr>
          </a:p>
        </p:txBody>
      </p:sp>
      <p:sp>
        <p:nvSpPr>
          <p:cNvPr id="169" name="Google Shape;169;p7"/>
          <p:cNvSpPr txBox="1"/>
          <p:nvPr/>
        </p:nvSpPr>
        <p:spPr>
          <a:xfrm>
            <a:off x="2711624" y="1938956"/>
            <a:ext cx="2880000" cy="584685"/>
          </a:xfrm>
          <a:prstGeom prst="rect">
            <a:avLst/>
          </a:prstGeom>
          <a:noFill/>
          <a:ln>
            <a:noFill/>
          </a:ln>
        </p:spPr>
        <p:txBody>
          <a:bodyPr spcFirstLastPara="1" wrap="square" lIns="91375" tIns="45675" rIns="91375" bIns="45675" anchor="t" anchorCtr="0">
            <a:spAutoFit/>
          </a:bodyPr>
          <a:lstStyle/>
          <a:p>
            <a:r>
              <a:rPr lang="en-US" altLang="zh-TW" sz="1600" b="1" dirty="0">
                <a:solidFill>
                  <a:schemeClr val="dk1"/>
                </a:solidFill>
                <a:latin typeface="Times New Roman" panose="02020603050405020304" pitchFamily="18" charset="0"/>
                <a:ea typeface="Arial"/>
                <a:cs typeface="Times New Roman" panose="02020603050405020304" pitchFamily="18" charset="0"/>
                <a:sym typeface="Arial"/>
              </a:rPr>
              <a:t>Bruker 600 MHz NMR</a:t>
            </a:r>
            <a:endParaRPr sz="2000" dirty="0">
              <a:latin typeface="Times New Roman" panose="02020603050405020304" pitchFamily="18" charset="0"/>
              <a:cs typeface="Times New Roman" panose="02020603050405020304" pitchFamily="18" charset="0"/>
            </a:endParaRPr>
          </a:p>
          <a:p>
            <a:r>
              <a:rPr lang="zh-TW" altLang="en-US" sz="1600" b="1" dirty="0">
                <a:solidFill>
                  <a:schemeClr val="dk1"/>
                </a:solidFill>
                <a:latin typeface="Times New Roman" panose="02020603050405020304" pitchFamily="18" charset="0"/>
                <a:ea typeface="Arial"/>
                <a:cs typeface="Times New Roman" panose="02020603050405020304" pitchFamily="18" charset="0"/>
                <a:sym typeface="Arial"/>
              </a:rPr>
              <a:t> </a:t>
            </a:r>
            <a:r>
              <a:rPr lang="en-US" altLang="zh-TW" sz="1400" dirty="0">
                <a:solidFill>
                  <a:schemeClr val="dk1"/>
                </a:solidFill>
                <a:latin typeface="Times New Roman" panose="02020603050405020304" pitchFamily="18" charset="0"/>
                <a:ea typeface="Arial"/>
                <a:cs typeface="Times New Roman" panose="02020603050405020304" pitchFamily="18" charset="0"/>
                <a:sym typeface="Arial"/>
              </a:rPr>
              <a:t>(UltraShield Plus)</a:t>
            </a:r>
            <a:endParaRPr sz="2000" dirty="0">
              <a:latin typeface="Times New Roman" panose="02020603050405020304" pitchFamily="18" charset="0"/>
              <a:cs typeface="Times New Roman" panose="02020603050405020304" pitchFamily="18" charset="0"/>
            </a:endParaRPr>
          </a:p>
        </p:txBody>
      </p:sp>
      <p:pic>
        <p:nvPicPr>
          <p:cNvPr id="170" name="Google Shape;170;p7"/>
          <p:cNvPicPr preferRelativeResize="0"/>
          <p:nvPr/>
        </p:nvPicPr>
        <p:blipFill rotWithShape="1">
          <a:blip r:embed="rId4">
            <a:alphaModFix/>
          </a:blip>
          <a:srcRect/>
          <a:stretch/>
        </p:blipFill>
        <p:spPr>
          <a:xfrm>
            <a:off x="6400232" y="2490072"/>
            <a:ext cx="2880000" cy="3819249"/>
          </a:xfrm>
          <a:prstGeom prst="rect">
            <a:avLst/>
          </a:prstGeom>
          <a:noFill/>
          <a:ln>
            <a:noFill/>
          </a:ln>
          <a:effectLst>
            <a:outerShdw blurRad="44450" dist="27940" dir="5400000" algn="ctr">
              <a:srgbClr val="000000">
                <a:alpha val="31764"/>
              </a:srgbClr>
            </a:outerShdw>
          </a:effectLst>
        </p:spPr>
      </p:pic>
      <p:sp>
        <p:nvSpPr>
          <p:cNvPr id="171" name="Google Shape;171;p7"/>
          <p:cNvSpPr txBox="1"/>
          <p:nvPr/>
        </p:nvSpPr>
        <p:spPr>
          <a:xfrm>
            <a:off x="6383382" y="1844825"/>
            <a:ext cx="2896851" cy="584685"/>
          </a:xfrm>
          <a:prstGeom prst="rect">
            <a:avLst/>
          </a:prstGeom>
          <a:noFill/>
          <a:ln>
            <a:noFill/>
          </a:ln>
        </p:spPr>
        <p:txBody>
          <a:bodyPr spcFirstLastPara="1" wrap="square" lIns="91375" tIns="45675" rIns="91375" bIns="45675" anchor="t" anchorCtr="0">
            <a:spAutoFit/>
          </a:bodyPr>
          <a:lstStyle/>
          <a:p>
            <a:r>
              <a:rPr lang="en-US" altLang="zh-TW" sz="1600" b="1" dirty="0">
                <a:solidFill>
                  <a:schemeClr val="dk1"/>
                </a:solidFill>
                <a:latin typeface="Times New Roman" panose="02020603050405020304" pitchFamily="18" charset="0"/>
                <a:ea typeface="Arial"/>
                <a:cs typeface="Times New Roman" panose="02020603050405020304" pitchFamily="18" charset="0"/>
                <a:sym typeface="Arial"/>
              </a:rPr>
              <a:t>Bruker micrOTOF II</a:t>
            </a:r>
            <a:endParaRPr sz="2000" dirty="0">
              <a:latin typeface="Times New Roman" panose="02020603050405020304" pitchFamily="18" charset="0"/>
              <a:cs typeface="Times New Roman" panose="02020603050405020304" pitchFamily="18" charset="0"/>
            </a:endParaRPr>
          </a:p>
          <a:p>
            <a:r>
              <a:rPr lang="zh-TW" altLang="en-US" sz="1600" b="1" dirty="0">
                <a:solidFill>
                  <a:schemeClr val="dk1"/>
                </a:solidFill>
                <a:latin typeface="Times New Roman" panose="02020603050405020304" pitchFamily="18" charset="0"/>
                <a:ea typeface="Arial"/>
                <a:cs typeface="Times New Roman" panose="02020603050405020304" pitchFamily="18" charset="0"/>
                <a:sym typeface="Arial"/>
              </a:rPr>
              <a:t> </a:t>
            </a:r>
            <a:r>
              <a:rPr lang="en-US" altLang="zh-TW" sz="1400" dirty="0">
                <a:solidFill>
                  <a:schemeClr val="dk1"/>
                </a:solidFill>
                <a:latin typeface="Times New Roman" panose="02020603050405020304" pitchFamily="18" charset="0"/>
                <a:ea typeface="Arial"/>
                <a:cs typeface="Times New Roman" panose="02020603050405020304" pitchFamily="18" charset="0"/>
                <a:sym typeface="Arial"/>
              </a:rPr>
              <a:t>(HRESIMS)</a:t>
            </a:r>
            <a:endParaRPr sz="1400" b="1" dirty="0">
              <a:solidFill>
                <a:schemeClr val="dk1"/>
              </a:solidFill>
              <a:latin typeface="Times New Roman" panose="02020603050405020304" pitchFamily="18" charset="0"/>
              <a:ea typeface="Arial"/>
              <a:cs typeface="Times New Roman" panose="02020603050405020304" pitchFamily="18" charset="0"/>
              <a:sym typeface="Arial"/>
            </a:endParaRPr>
          </a:p>
        </p:txBody>
      </p:sp>
      <p:pic>
        <p:nvPicPr>
          <p:cNvPr id="172" name="Google Shape;172;p7"/>
          <p:cNvPicPr preferRelativeResize="0"/>
          <p:nvPr/>
        </p:nvPicPr>
        <p:blipFill rotWithShape="1">
          <a:blip r:embed="rId5">
            <a:alphaModFix/>
          </a:blip>
          <a:srcRect/>
          <a:stretch/>
        </p:blipFill>
        <p:spPr>
          <a:xfrm>
            <a:off x="2711623" y="2490072"/>
            <a:ext cx="2952329" cy="3819249"/>
          </a:xfrm>
          <a:prstGeom prst="rect">
            <a:avLst/>
          </a:prstGeom>
          <a:noFill/>
          <a:ln>
            <a:noFill/>
          </a:ln>
          <a:effectLst>
            <a:outerShdw blurRad="44450" dist="27940" dir="5400000" algn="ctr">
              <a:srgbClr val="000000">
                <a:alpha val="31764"/>
              </a:srgbClr>
            </a:outerShdw>
          </a:effectLst>
        </p:spPr>
      </p:pic>
      <p:sp>
        <p:nvSpPr>
          <p:cNvPr id="173" name="Google Shape;173;p7"/>
          <p:cNvSpPr/>
          <p:nvPr/>
        </p:nvSpPr>
        <p:spPr>
          <a:xfrm>
            <a:off x="1991543" y="1239184"/>
            <a:ext cx="1440160" cy="461624"/>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t" anchorCtr="0">
            <a:spAutoFit/>
          </a:bodyPr>
          <a:lstStyle/>
          <a:p>
            <a:r>
              <a:rPr lang="zh-TW" altLang="en-US" sz="2400" b="1" dirty="0">
                <a:latin typeface="DFKai-SB"/>
                <a:ea typeface="DFKai-SB"/>
                <a:cs typeface="DFKai-SB"/>
                <a:sym typeface="DFKai-SB"/>
              </a:rPr>
              <a:t>高階設備</a:t>
            </a:r>
            <a:endParaRPr sz="2400" b="1" dirty="0">
              <a:latin typeface="Calibri"/>
              <a:ea typeface="Calibri"/>
              <a:cs typeface="Calibri"/>
              <a:sym typeface="Calibri"/>
            </a:endParaRPr>
          </a:p>
        </p:txBody>
      </p:sp>
      <p:sp>
        <p:nvSpPr>
          <p:cNvPr id="10" name="Rectangle 2"/>
          <p:cNvSpPr txBox="1">
            <a:spLocks/>
          </p:cNvSpPr>
          <p:nvPr/>
        </p:nvSpPr>
        <p:spPr bwMode="auto">
          <a:xfrm>
            <a:off x="1839079" y="375491"/>
            <a:ext cx="8640000" cy="785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3467" b="1" kern="1200">
                <a:solidFill>
                  <a:srgbClr val="000066"/>
                </a:solidFill>
                <a:latin typeface="Times New Roman" pitchFamily="18" charset="0"/>
                <a:ea typeface="標楷體" pitchFamily="65" charset="-120"/>
                <a:cs typeface="Times New Roman" pitchFamily="18" charset="0"/>
              </a:defRPr>
            </a:lvl1pPr>
            <a:lvl2pPr algn="ctr" rtl="0" eaLnBrk="0" fontAlgn="base" hangingPunct="0">
              <a:spcBef>
                <a:spcPct val="0"/>
              </a:spcBef>
              <a:spcAft>
                <a:spcPct val="0"/>
              </a:spcAft>
              <a:defRPr sz="3900" b="1">
                <a:solidFill>
                  <a:srgbClr val="000066"/>
                </a:solidFill>
                <a:latin typeface="Times New Roman" pitchFamily="18" charset="0"/>
                <a:ea typeface="標楷體" pitchFamily="65" charset="-120"/>
                <a:cs typeface="Times New Roman" pitchFamily="18" charset="0"/>
              </a:defRPr>
            </a:lvl2pPr>
            <a:lvl3pPr algn="ctr" rtl="0" eaLnBrk="0" fontAlgn="base" hangingPunct="0">
              <a:spcBef>
                <a:spcPct val="0"/>
              </a:spcBef>
              <a:spcAft>
                <a:spcPct val="0"/>
              </a:spcAft>
              <a:defRPr sz="3900" b="1">
                <a:solidFill>
                  <a:srgbClr val="000066"/>
                </a:solidFill>
                <a:latin typeface="Times New Roman" pitchFamily="18" charset="0"/>
                <a:ea typeface="標楷體" pitchFamily="65" charset="-120"/>
                <a:cs typeface="Times New Roman" pitchFamily="18" charset="0"/>
              </a:defRPr>
            </a:lvl3pPr>
            <a:lvl4pPr algn="ctr" rtl="0" eaLnBrk="0" fontAlgn="base" hangingPunct="0">
              <a:spcBef>
                <a:spcPct val="0"/>
              </a:spcBef>
              <a:spcAft>
                <a:spcPct val="0"/>
              </a:spcAft>
              <a:defRPr sz="3900" b="1">
                <a:solidFill>
                  <a:srgbClr val="000066"/>
                </a:solidFill>
                <a:latin typeface="Times New Roman" pitchFamily="18" charset="0"/>
                <a:ea typeface="標楷體" pitchFamily="65" charset="-120"/>
                <a:cs typeface="Times New Roman" pitchFamily="18" charset="0"/>
              </a:defRPr>
            </a:lvl4pPr>
            <a:lvl5pPr algn="ctr" rtl="0" eaLnBrk="0" fontAlgn="base" hangingPunct="0">
              <a:spcBef>
                <a:spcPct val="0"/>
              </a:spcBef>
              <a:spcAft>
                <a:spcPct val="0"/>
              </a:spcAft>
              <a:defRPr sz="3900" b="1">
                <a:solidFill>
                  <a:srgbClr val="000066"/>
                </a:solidFill>
                <a:latin typeface="Times New Roman" pitchFamily="18" charset="0"/>
                <a:ea typeface="標楷體" pitchFamily="65" charset="-120"/>
                <a:cs typeface="Times New Roman" pitchFamily="18" charset="0"/>
              </a:defRPr>
            </a:lvl5pPr>
            <a:lvl6pPr marL="495285" algn="ctr" rtl="0" fontAlgn="base">
              <a:spcBef>
                <a:spcPct val="0"/>
              </a:spcBef>
              <a:spcAft>
                <a:spcPct val="0"/>
              </a:spcAft>
              <a:defRPr sz="3900" b="1">
                <a:solidFill>
                  <a:srgbClr val="000066"/>
                </a:solidFill>
                <a:latin typeface="Times New Roman" pitchFamily="18" charset="0"/>
                <a:ea typeface="標楷體" pitchFamily="65" charset="-120"/>
                <a:cs typeface="Times New Roman" pitchFamily="18" charset="0"/>
              </a:defRPr>
            </a:lvl6pPr>
            <a:lvl7pPr marL="990570" algn="ctr" rtl="0" fontAlgn="base">
              <a:spcBef>
                <a:spcPct val="0"/>
              </a:spcBef>
              <a:spcAft>
                <a:spcPct val="0"/>
              </a:spcAft>
              <a:defRPr sz="3900" b="1">
                <a:solidFill>
                  <a:srgbClr val="000066"/>
                </a:solidFill>
                <a:latin typeface="Times New Roman" pitchFamily="18" charset="0"/>
                <a:ea typeface="標楷體" pitchFamily="65" charset="-120"/>
                <a:cs typeface="Times New Roman" pitchFamily="18" charset="0"/>
              </a:defRPr>
            </a:lvl7pPr>
            <a:lvl8pPr marL="1485854" algn="ctr" rtl="0" fontAlgn="base">
              <a:spcBef>
                <a:spcPct val="0"/>
              </a:spcBef>
              <a:spcAft>
                <a:spcPct val="0"/>
              </a:spcAft>
              <a:defRPr sz="3900" b="1">
                <a:solidFill>
                  <a:srgbClr val="000066"/>
                </a:solidFill>
                <a:latin typeface="Times New Roman" pitchFamily="18" charset="0"/>
                <a:ea typeface="標楷體" pitchFamily="65" charset="-120"/>
                <a:cs typeface="Times New Roman" pitchFamily="18" charset="0"/>
              </a:defRPr>
            </a:lvl8pPr>
            <a:lvl9pPr marL="1981139" algn="ctr" rtl="0" fontAlgn="base">
              <a:spcBef>
                <a:spcPct val="0"/>
              </a:spcBef>
              <a:spcAft>
                <a:spcPct val="0"/>
              </a:spcAft>
              <a:defRPr sz="3900" b="1">
                <a:solidFill>
                  <a:srgbClr val="000066"/>
                </a:solidFill>
                <a:latin typeface="Times New Roman" pitchFamily="18" charset="0"/>
                <a:ea typeface="標楷體" pitchFamily="65" charset="-120"/>
                <a:cs typeface="Times New Roman" pitchFamily="18" charset="0"/>
              </a:defRPr>
            </a:lvl9pPr>
          </a:lstStyle>
          <a:p>
            <a:pPr algn="l">
              <a:defRPr/>
            </a:pPr>
            <a:r>
              <a:rPr lang="zh-TW" altLang="en-US" sz="2800" dirty="0">
                <a:solidFill>
                  <a:schemeClr val="tx2">
                    <a:lumMod val="60000"/>
                    <a:lumOff val="40000"/>
                  </a:schemeClr>
                </a:solidFill>
                <a:latin typeface="微軟正黑體" pitchFamily="34" charset="-120"/>
                <a:ea typeface="微軟正黑體" pitchFamily="34" charset="-120"/>
              </a:rPr>
              <a:t>技術服務內涵</a:t>
            </a:r>
            <a:r>
              <a:rPr lang="en-US" altLang="zh-TW" sz="2800" dirty="0">
                <a:solidFill>
                  <a:schemeClr val="tx2">
                    <a:lumMod val="60000"/>
                    <a:lumOff val="40000"/>
                  </a:schemeClr>
                </a:solidFill>
                <a:latin typeface="微軟正黑體" pitchFamily="34" charset="-120"/>
                <a:ea typeface="微軟正黑體" pitchFamily="34" charset="-120"/>
              </a:rPr>
              <a:t>-</a:t>
            </a:r>
            <a:r>
              <a:rPr lang="zh-TW" altLang="en-US" sz="2800" dirty="0">
                <a:solidFill>
                  <a:schemeClr val="tx2">
                    <a:lumMod val="60000"/>
                    <a:lumOff val="40000"/>
                  </a:schemeClr>
                </a:solidFill>
                <a:latin typeface="微軟正黑體" pitchFamily="34" charset="-120"/>
                <a:ea typeface="微軟正黑體" pitchFamily="34" charset="-120"/>
              </a:rPr>
              <a:t>設備</a:t>
            </a:r>
          </a:p>
        </p:txBody>
      </p:sp>
      <p:grpSp>
        <p:nvGrpSpPr>
          <p:cNvPr id="9" name="Group 9"/>
          <p:cNvGrpSpPr/>
          <p:nvPr/>
        </p:nvGrpSpPr>
        <p:grpSpPr>
          <a:xfrm>
            <a:off x="1786384" y="1095571"/>
            <a:ext cx="3229496" cy="65865"/>
            <a:chOff x="2424223" y="1600200"/>
            <a:chExt cx="1031352" cy="36000"/>
          </a:xfrm>
        </p:grpSpPr>
        <p:sp>
          <p:nvSpPr>
            <p:cNvPr id="11" name="Rectangle 6"/>
            <p:cNvSpPr/>
            <p:nvPr/>
          </p:nvSpPr>
          <p:spPr>
            <a:xfrm>
              <a:off x="2424223" y="1600200"/>
              <a:ext cx="329610" cy="36000"/>
            </a:xfrm>
            <a:prstGeom prst="rect">
              <a:avLst/>
            </a:prstGeom>
            <a:solidFill>
              <a:sysClr val="windowText" lastClr="000000">
                <a:lumMod val="65000"/>
                <a:lumOff val="35000"/>
              </a:sysClr>
            </a:solidFill>
            <a:ln w="12700" cap="flat" cmpd="sng" algn="ctr">
              <a:no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12" name="Rectangle 7"/>
            <p:cNvSpPr/>
            <p:nvPr/>
          </p:nvSpPr>
          <p:spPr>
            <a:xfrm>
              <a:off x="2775094" y="1600200"/>
              <a:ext cx="329610" cy="36000"/>
            </a:xfrm>
            <a:prstGeom prst="rect">
              <a:avLst/>
            </a:prstGeom>
            <a:solidFill>
              <a:srgbClr val="FFC000"/>
            </a:solidFill>
            <a:ln w="12700" cap="flat" cmpd="sng" algn="ctr">
              <a:no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13" name="Rectangle 8"/>
            <p:cNvSpPr/>
            <p:nvPr/>
          </p:nvSpPr>
          <p:spPr>
            <a:xfrm>
              <a:off x="3125965" y="1600200"/>
              <a:ext cx="329610" cy="36000"/>
            </a:xfrm>
            <a:prstGeom prst="rect">
              <a:avLst/>
            </a:prstGeom>
            <a:solidFill>
              <a:sysClr val="windowText" lastClr="000000">
                <a:lumMod val="65000"/>
                <a:lumOff val="35000"/>
              </a:sysClr>
            </a:solidFill>
            <a:ln w="12700" cap="flat" cmpd="sng" algn="ctr">
              <a:no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grpSp>
    </p:spTree>
    <p:custDataLst>
      <p:tags r:id="rId1"/>
    </p:custDataLst>
    <p:extLst>
      <p:ext uri="{BB962C8B-B14F-4D97-AF65-F5344CB8AC3E}">
        <p14:creationId xmlns:p14="http://schemas.microsoft.com/office/powerpoint/2010/main" val="2753028515"/>
      </p:ext>
    </p:extLst>
  </p:cSld>
  <p:clrMapOvr>
    <a:masterClrMapping/>
  </p:clrMapOvr>
  <mc:AlternateContent xmlns:mc="http://schemas.openxmlformats.org/markup-compatibility/2006" xmlns:p14="http://schemas.microsoft.com/office/powerpoint/2010/main">
    <mc:Choice Requires="p14">
      <p:transition spd="slow" p14:dur="2000" advTm="5753">
        <p:cut/>
      </p:transition>
    </mc:Choice>
    <mc:Fallback xmlns="">
      <p:transition spd="slow" advTm="5753">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9"/>
          <p:cNvSpPr txBox="1">
            <a:spLocks noGrp="1"/>
          </p:cNvSpPr>
          <p:nvPr>
            <p:ph type="sldNum" sz="quarter" idx="12"/>
          </p:nvPr>
        </p:nvSpPr>
        <p:spPr>
          <a:xfrm>
            <a:off x="8688288" y="6448252"/>
            <a:ext cx="23114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ltLang="zh-TW" sz="1300">
                <a:latin typeface="標楷體" panose="03000509000000000000" pitchFamily="65" charset="-120"/>
                <a:ea typeface="標楷體" panose="03000509000000000000" pitchFamily="65" charset="-120"/>
              </a:rPr>
              <a:pPr/>
              <a:t>6</a:t>
            </a:fld>
            <a:endParaRPr sz="1300" dirty="0">
              <a:latin typeface="標楷體" panose="03000509000000000000" pitchFamily="65" charset="-120"/>
              <a:ea typeface="標楷體" panose="03000509000000000000" pitchFamily="65" charset="-120"/>
            </a:endParaRPr>
          </a:p>
        </p:txBody>
      </p:sp>
      <p:pic>
        <p:nvPicPr>
          <p:cNvPr id="186" name="Google Shape;186;p9"/>
          <p:cNvPicPr preferRelativeResize="0"/>
          <p:nvPr/>
        </p:nvPicPr>
        <p:blipFill rotWithShape="1">
          <a:blip r:embed="rId3">
            <a:alphaModFix/>
          </a:blip>
          <a:srcRect/>
          <a:stretch/>
        </p:blipFill>
        <p:spPr>
          <a:xfrm>
            <a:off x="2351584" y="1800532"/>
            <a:ext cx="7452828" cy="4868829"/>
          </a:xfrm>
          <a:prstGeom prst="rect">
            <a:avLst/>
          </a:prstGeom>
          <a:noFill/>
          <a:ln>
            <a:noFill/>
          </a:ln>
        </p:spPr>
      </p:pic>
      <p:sp>
        <p:nvSpPr>
          <p:cNvPr id="187" name="Google Shape;187;p9"/>
          <p:cNvSpPr/>
          <p:nvPr/>
        </p:nvSpPr>
        <p:spPr>
          <a:xfrm>
            <a:off x="2369327" y="1013972"/>
            <a:ext cx="7488832" cy="461624"/>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t" anchorCtr="0">
            <a:spAutoFit/>
          </a:bodyPr>
          <a:lstStyle/>
          <a:p>
            <a:r>
              <a:rPr lang="zh-TW" altLang="en-US" sz="2400" b="1" dirty="0">
                <a:solidFill>
                  <a:srgbClr val="000000"/>
                </a:solidFill>
                <a:latin typeface="標楷體" panose="03000509000000000000" pitchFamily="65" charset="-120"/>
                <a:ea typeface="標楷體" panose="03000509000000000000" pitchFamily="65" charset="-120"/>
                <a:cs typeface="Microsoft JhengHei"/>
                <a:sym typeface="Microsoft JhengHei"/>
              </a:rPr>
              <a:t>以</a:t>
            </a:r>
            <a:r>
              <a:rPr lang="en-US" altLang="zh-TW" sz="2400" b="1"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sym typeface="Microsoft JhengHei"/>
              </a:rPr>
              <a:t>HPLC-CC-NMR</a:t>
            </a:r>
            <a:r>
              <a:rPr lang="zh-TW" altLang="en-US" sz="2400" b="1" dirty="0">
                <a:solidFill>
                  <a:srgbClr val="000000"/>
                </a:solidFill>
                <a:latin typeface="標楷體" panose="03000509000000000000" pitchFamily="65" charset="-120"/>
                <a:ea typeface="標楷體" panose="03000509000000000000" pitchFamily="65" charset="-120"/>
                <a:cs typeface="Microsoft JhengHei"/>
                <a:sym typeface="Microsoft JhengHei"/>
              </a:rPr>
              <a:t>進行不純物</a:t>
            </a:r>
            <a:r>
              <a:rPr lang="en-US" altLang="zh-TW" sz="2400" b="1" dirty="0">
                <a:solidFill>
                  <a:srgbClr val="000000"/>
                </a:solidFill>
                <a:latin typeface="標楷體" panose="03000509000000000000" pitchFamily="65" charset="-120"/>
                <a:ea typeface="標楷體" panose="03000509000000000000" pitchFamily="65" charset="-120"/>
                <a:cs typeface="Microsoft JhengHei"/>
                <a:sym typeface="Microsoft JhengHei"/>
              </a:rPr>
              <a:t>/</a:t>
            </a:r>
            <a:r>
              <a:rPr lang="zh-TW" altLang="en-US" sz="2400" b="1" dirty="0">
                <a:solidFill>
                  <a:srgbClr val="000000"/>
                </a:solidFill>
                <a:latin typeface="標楷體" panose="03000509000000000000" pitchFamily="65" charset="-120"/>
                <a:ea typeface="標楷體" panose="03000509000000000000" pitchFamily="65" charset="-120"/>
                <a:cs typeface="Microsoft JhengHei"/>
                <a:sym typeface="Microsoft JhengHei"/>
              </a:rPr>
              <a:t>中草藥分析之作業流程</a:t>
            </a:r>
            <a:endParaRPr sz="2400" b="1" dirty="0">
              <a:latin typeface="標楷體" panose="03000509000000000000" pitchFamily="65" charset="-120"/>
              <a:ea typeface="標楷體" panose="03000509000000000000" pitchFamily="65" charset="-120"/>
              <a:cs typeface="Microsoft JhengHei"/>
              <a:sym typeface="Microsoft JhengHei"/>
            </a:endParaRPr>
          </a:p>
        </p:txBody>
      </p:sp>
      <p:sp>
        <p:nvSpPr>
          <p:cNvPr id="7" name="Rectangle 2"/>
          <p:cNvSpPr txBox="1">
            <a:spLocks/>
          </p:cNvSpPr>
          <p:nvPr/>
        </p:nvSpPr>
        <p:spPr bwMode="auto">
          <a:xfrm>
            <a:off x="1839079" y="44625"/>
            <a:ext cx="8640000" cy="785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3467" b="1" kern="1200">
                <a:solidFill>
                  <a:srgbClr val="000066"/>
                </a:solidFill>
                <a:latin typeface="Times New Roman" pitchFamily="18" charset="0"/>
                <a:ea typeface="標楷體" pitchFamily="65" charset="-120"/>
                <a:cs typeface="Times New Roman" pitchFamily="18" charset="0"/>
              </a:defRPr>
            </a:lvl1pPr>
            <a:lvl2pPr algn="ctr" rtl="0" eaLnBrk="0" fontAlgn="base" hangingPunct="0">
              <a:spcBef>
                <a:spcPct val="0"/>
              </a:spcBef>
              <a:spcAft>
                <a:spcPct val="0"/>
              </a:spcAft>
              <a:defRPr sz="3900" b="1">
                <a:solidFill>
                  <a:srgbClr val="000066"/>
                </a:solidFill>
                <a:latin typeface="Times New Roman" pitchFamily="18" charset="0"/>
                <a:ea typeface="標楷體" pitchFamily="65" charset="-120"/>
                <a:cs typeface="Times New Roman" pitchFamily="18" charset="0"/>
              </a:defRPr>
            </a:lvl2pPr>
            <a:lvl3pPr algn="ctr" rtl="0" eaLnBrk="0" fontAlgn="base" hangingPunct="0">
              <a:spcBef>
                <a:spcPct val="0"/>
              </a:spcBef>
              <a:spcAft>
                <a:spcPct val="0"/>
              </a:spcAft>
              <a:defRPr sz="3900" b="1">
                <a:solidFill>
                  <a:srgbClr val="000066"/>
                </a:solidFill>
                <a:latin typeface="Times New Roman" pitchFamily="18" charset="0"/>
                <a:ea typeface="標楷體" pitchFamily="65" charset="-120"/>
                <a:cs typeface="Times New Roman" pitchFamily="18" charset="0"/>
              </a:defRPr>
            </a:lvl3pPr>
            <a:lvl4pPr algn="ctr" rtl="0" eaLnBrk="0" fontAlgn="base" hangingPunct="0">
              <a:spcBef>
                <a:spcPct val="0"/>
              </a:spcBef>
              <a:spcAft>
                <a:spcPct val="0"/>
              </a:spcAft>
              <a:defRPr sz="3900" b="1">
                <a:solidFill>
                  <a:srgbClr val="000066"/>
                </a:solidFill>
                <a:latin typeface="Times New Roman" pitchFamily="18" charset="0"/>
                <a:ea typeface="標楷體" pitchFamily="65" charset="-120"/>
                <a:cs typeface="Times New Roman" pitchFamily="18" charset="0"/>
              </a:defRPr>
            </a:lvl4pPr>
            <a:lvl5pPr algn="ctr" rtl="0" eaLnBrk="0" fontAlgn="base" hangingPunct="0">
              <a:spcBef>
                <a:spcPct val="0"/>
              </a:spcBef>
              <a:spcAft>
                <a:spcPct val="0"/>
              </a:spcAft>
              <a:defRPr sz="3900" b="1">
                <a:solidFill>
                  <a:srgbClr val="000066"/>
                </a:solidFill>
                <a:latin typeface="Times New Roman" pitchFamily="18" charset="0"/>
                <a:ea typeface="標楷體" pitchFamily="65" charset="-120"/>
                <a:cs typeface="Times New Roman" pitchFamily="18" charset="0"/>
              </a:defRPr>
            </a:lvl5pPr>
            <a:lvl6pPr marL="495285" algn="ctr" rtl="0" fontAlgn="base">
              <a:spcBef>
                <a:spcPct val="0"/>
              </a:spcBef>
              <a:spcAft>
                <a:spcPct val="0"/>
              </a:spcAft>
              <a:defRPr sz="3900" b="1">
                <a:solidFill>
                  <a:srgbClr val="000066"/>
                </a:solidFill>
                <a:latin typeface="Times New Roman" pitchFamily="18" charset="0"/>
                <a:ea typeface="標楷體" pitchFamily="65" charset="-120"/>
                <a:cs typeface="Times New Roman" pitchFamily="18" charset="0"/>
              </a:defRPr>
            </a:lvl6pPr>
            <a:lvl7pPr marL="990570" algn="ctr" rtl="0" fontAlgn="base">
              <a:spcBef>
                <a:spcPct val="0"/>
              </a:spcBef>
              <a:spcAft>
                <a:spcPct val="0"/>
              </a:spcAft>
              <a:defRPr sz="3900" b="1">
                <a:solidFill>
                  <a:srgbClr val="000066"/>
                </a:solidFill>
                <a:latin typeface="Times New Roman" pitchFamily="18" charset="0"/>
                <a:ea typeface="標楷體" pitchFamily="65" charset="-120"/>
                <a:cs typeface="Times New Roman" pitchFamily="18" charset="0"/>
              </a:defRPr>
            </a:lvl7pPr>
            <a:lvl8pPr marL="1485854" algn="ctr" rtl="0" fontAlgn="base">
              <a:spcBef>
                <a:spcPct val="0"/>
              </a:spcBef>
              <a:spcAft>
                <a:spcPct val="0"/>
              </a:spcAft>
              <a:defRPr sz="3900" b="1">
                <a:solidFill>
                  <a:srgbClr val="000066"/>
                </a:solidFill>
                <a:latin typeface="Times New Roman" pitchFamily="18" charset="0"/>
                <a:ea typeface="標楷體" pitchFamily="65" charset="-120"/>
                <a:cs typeface="Times New Roman" pitchFamily="18" charset="0"/>
              </a:defRPr>
            </a:lvl8pPr>
            <a:lvl9pPr marL="1981139" algn="ctr" rtl="0" fontAlgn="base">
              <a:spcBef>
                <a:spcPct val="0"/>
              </a:spcBef>
              <a:spcAft>
                <a:spcPct val="0"/>
              </a:spcAft>
              <a:defRPr sz="3900" b="1">
                <a:solidFill>
                  <a:srgbClr val="000066"/>
                </a:solidFill>
                <a:latin typeface="Times New Roman" pitchFamily="18" charset="0"/>
                <a:ea typeface="標楷體" pitchFamily="65" charset="-120"/>
                <a:cs typeface="Times New Roman" pitchFamily="18" charset="0"/>
              </a:defRPr>
            </a:lvl9pPr>
          </a:lstStyle>
          <a:p>
            <a:pPr algn="l">
              <a:defRPr/>
            </a:pPr>
            <a:r>
              <a:rPr lang="zh-TW" altLang="en-US" sz="2800" dirty="0">
                <a:solidFill>
                  <a:schemeClr val="tx2">
                    <a:lumMod val="60000"/>
                    <a:lumOff val="40000"/>
                  </a:schemeClr>
                </a:solidFill>
                <a:latin typeface="微軟正黑體" pitchFamily="34" charset="-120"/>
                <a:ea typeface="微軟正黑體" pitchFamily="34" charset="-120"/>
              </a:rPr>
              <a:t>技術服務內涵</a:t>
            </a:r>
            <a:r>
              <a:rPr lang="en-US" altLang="zh-TW" sz="2800" dirty="0">
                <a:solidFill>
                  <a:schemeClr val="tx2">
                    <a:lumMod val="60000"/>
                    <a:lumOff val="40000"/>
                  </a:schemeClr>
                </a:solidFill>
                <a:latin typeface="微軟正黑體" pitchFamily="34" charset="-120"/>
                <a:ea typeface="微軟正黑體" pitchFamily="34" charset="-120"/>
              </a:rPr>
              <a:t>-</a:t>
            </a:r>
            <a:r>
              <a:rPr lang="zh-TW" altLang="en-US" sz="2800" dirty="0">
                <a:solidFill>
                  <a:schemeClr val="tx2">
                    <a:lumMod val="60000"/>
                    <a:lumOff val="40000"/>
                  </a:schemeClr>
                </a:solidFill>
                <a:latin typeface="微軟正黑體" pitchFamily="34" charset="-120"/>
                <a:ea typeface="微軟正黑體" pitchFamily="34" charset="-120"/>
              </a:rPr>
              <a:t>設備</a:t>
            </a:r>
          </a:p>
        </p:txBody>
      </p:sp>
      <p:grpSp>
        <p:nvGrpSpPr>
          <p:cNvPr id="8" name="Group 9"/>
          <p:cNvGrpSpPr/>
          <p:nvPr/>
        </p:nvGrpSpPr>
        <p:grpSpPr>
          <a:xfrm>
            <a:off x="1786384" y="764705"/>
            <a:ext cx="3229496" cy="65865"/>
            <a:chOff x="2424223" y="1600200"/>
            <a:chExt cx="1031352" cy="36000"/>
          </a:xfrm>
        </p:grpSpPr>
        <p:sp>
          <p:nvSpPr>
            <p:cNvPr id="9" name="Rectangle 6"/>
            <p:cNvSpPr/>
            <p:nvPr/>
          </p:nvSpPr>
          <p:spPr>
            <a:xfrm>
              <a:off x="2424223" y="1600200"/>
              <a:ext cx="329610" cy="36000"/>
            </a:xfrm>
            <a:prstGeom prst="rect">
              <a:avLst/>
            </a:prstGeom>
            <a:solidFill>
              <a:sysClr val="windowText" lastClr="000000">
                <a:lumMod val="65000"/>
                <a:lumOff val="35000"/>
              </a:sysClr>
            </a:solidFill>
            <a:ln w="12700" cap="flat" cmpd="sng" algn="ctr">
              <a:no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10" name="Rectangle 7"/>
            <p:cNvSpPr/>
            <p:nvPr/>
          </p:nvSpPr>
          <p:spPr>
            <a:xfrm>
              <a:off x="2775094" y="1600200"/>
              <a:ext cx="329610" cy="36000"/>
            </a:xfrm>
            <a:prstGeom prst="rect">
              <a:avLst/>
            </a:prstGeom>
            <a:solidFill>
              <a:srgbClr val="FFC000"/>
            </a:solidFill>
            <a:ln w="12700" cap="flat" cmpd="sng" algn="ctr">
              <a:no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11" name="Rectangle 8"/>
            <p:cNvSpPr/>
            <p:nvPr/>
          </p:nvSpPr>
          <p:spPr>
            <a:xfrm>
              <a:off x="3125965" y="1600200"/>
              <a:ext cx="329610" cy="36000"/>
            </a:xfrm>
            <a:prstGeom prst="rect">
              <a:avLst/>
            </a:prstGeom>
            <a:solidFill>
              <a:sysClr val="windowText" lastClr="000000">
                <a:lumMod val="65000"/>
                <a:lumOff val="35000"/>
              </a:sysClr>
            </a:solidFill>
            <a:ln w="12700" cap="flat" cmpd="sng" algn="ctr">
              <a:no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grpSp>
    </p:spTree>
    <p:extLst>
      <p:ext uri="{BB962C8B-B14F-4D97-AF65-F5344CB8AC3E}">
        <p14:creationId xmlns:p14="http://schemas.microsoft.com/office/powerpoint/2010/main" val="1511084778"/>
      </p:ext>
    </p:extLst>
  </p:cSld>
  <p:clrMapOvr>
    <a:masterClrMapping/>
  </p:clrMapOvr>
  <mc:AlternateContent xmlns:mc="http://schemas.openxmlformats.org/markup-compatibility/2006" xmlns:p14="http://schemas.microsoft.com/office/powerpoint/2010/main">
    <mc:Choice Requires="p14">
      <p:transition spd="slow" p14:dur="2000" advTm="1741">
        <p:cut/>
      </p:transition>
    </mc:Choice>
    <mc:Fallback xmlns="">
      <p:transition spd="slow" advTm="1741">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4" name="圖片 3"/>
          <p:cNvPicPr>
            <a:picLocks noChangeAspect="1"/>
          </p:cNvPicPr>
          <p:nvPr/>
        </p:nvPicPr>
        <p:blipFill>
          <a:blip r:embed="rId4"/>
          <a:stretch>
            <a:fillRect/>
          </a:stretch>
        </p:blipFill>
        <p:spPr>
          <a:xfrm>
            <a:off x="2204021" y="1112092"/>
            <a:ext cx="8201025" cy="5629275"/>
          </a:xfrm>
          <a:prstGeom prst="rect">
            <a:avLst/>
          </a:prstGeom>
        </p:spPr>
      </p:pic>
      <p:sp>
        <p:nvSpPr>
          <p:cNvPr id="8" name="Google Shape;187;p9"/>
          <p:cNvSpPr/>
          <p:nvPr/>
        </p:nvSpPr>
        <p:spPr>
          <a:xfrm>
            <a:off x="1590688" y="918882"/>
            <a:ext cx="4150496" cy="461624"/>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t" anchorCtr="0">
            <a:spAutoFit/>
          </a:bodyPr>
          <a:lstStyle/>
          <a:p>
            <a:r>
              <a:rPr lang="zh-TW" altLang="en-US" sz="2400" b="1" dirty="0">
                <a:solidFill>
                  <a:srgbClr val="000000"/>
                </a:solidFill>
                <a:latin typeface="標楷體" panose="03000509000000000000" pitchFamily="65" charset="-120"/>
                <a:ea typeface="標楷體" panose="03000509000000000000" pitchFamily="65" charset="-120"/>
                <a:cs typeface="Microsoft JhengHei"/>
                <a:sym typeface="Microsoft JhengHei"/>
              </a:rPr>
              <a:t>中藥複方活性部分之結構鑑定</a:t>
            </a:r>
            <a:endParaRPr sz="2400" b="1" dirty="0">
              <a:latin typeface="標楷體" panose="03000509000000000000" pitchFamily="65" charset="-120"/>
              <a:ea typeface="標楷體" panose="03000509000000000000" pitchFamily="65" charset="-120"/>
              <a:cs typeface="Microsoft JhengHei"/>
              <a:sym typeface="Microsoft JhengHei"/>
            </a:endParaRPr>
          </a:p>
        </p:txBody>
      </p:sp>
      <p:sp>
        <p:nvSpPr>
          <p:cNvPr id="185" name="Google Shape;185;p9"/>
          <p:cNvSpPr txBox="1">
            <a:spLocks noGrp="1"/>
          </p:cNvSpPr>
          <p:nvPr>
            <p:ph type="sldNum" sz="quarter" idx="12"/>
          </p:nvPr>
        </p:nvSpPr>
        <p:spPr>
          <a:xfrm>
            <a:off x="8688288" y="6453337"/>
            <a:ext cx="23114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ltLang="zh-TW" sz="1300">
                <a:latin typeface="標楷體" panose="03000509000000000000" pitchFamily="65" charset="-120"/>
                <a:ea typeface="標楷體" panose="03000509000000000000" pitchFamily="65" charset="-120"/>
              </a:rPr>
              <a:pPr/>
              <a:t>7</a:t>
            </a:fld>
            <a:endParaRPr sz="1300" dirty="0">
              <a:latin typeface="標楷體" panose="03000509000000000000" pitchFamily="65" charset="-120"/>
              <a:ea typeface="標楷體" panose="03000509000000000000" pitchFamily="65" charset="-120"/>
            </a:endParaRPr>
          </a:p>
        </p:txBody>
      </p:sp>
      <p:sp>
        <p:nvSpPr>
          <p:cNvPr id="6" name="Rectangle 2"/>
          <p:cNvSpPr txBox="1">
            <a:spLocks/>
          </p:cNvSpPr>
          <p:nvPr/>
        </p:nvSpPr>
        <p:spPr bwMode="auto">
          <a:xfrm>
            <a:off x="-816768" y="116633"/>
            <a:ext cx="8640000" cy="785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3467" b="1" kern="1200">
                <a:solidFill>
                  <a:srgbClr val="000066"/>
                </a:solidFill>
                <a:latin typeface="Times New Roman" pitchFamily="18" charset="0"/>
                <a:ea typeface="標楷體" pitchFamily="65" charset="-120"/>
                <a:cs typeface="Times New Roman" pitchFamily="18" charset="0"/>
              </a:defRPr>
            </a:lvl1pPr>
            <a:lvl2pPr algn="ctr" rtl="0" eaLnBrk="0" fontAlgn="base" hangingPunct="0">
              <a:spcBef>
                <a:spcPct val="0"/>
              </a:spcBef>
              <a:spcAft>
                <a:spcPct val="0"/>
              </a:spcAft>
              <a:defRPr sz="3900" b="1">
                <a:solidFill>
                  <a:srgbClr val="000066"/>
                </a:solidFill>
                <a:latin typeface="Times New Roman" pitchFamily="18" charset="0"/>
                <a:ea typeface="標楷體" pitchFamily="65" charset="-120"/>
                <a:cs typeface="Times New Roman" pitchFamily="18" charset="0"/>
              </a:defRPr>
            </a:lvl2pPr>
            <a:lvl3pPr algn="ctr" rtl="0" eaLnBrk="0" fontAlgn="base" hangingPunct="0">
              <a:spcBef>
                <a:spcPct val="0"/>
              </a:spcBef>
              <a:spcAft>
                <a:spcPct val="0"/>
              </a:spcAft>
              <a:defRPr sz="3900" b="1">
                <a:solidFill>
                  <a:srgbClr val="000066"/>
                </a:solidFill>
                <a:latin typeface="Times New Roman" pitchFamily="18" charset="0"/>
                <a:ea typeface="標楷體" pitchFamily="65" charset="-120"/>
                <a:cs typeface="Times New Roman" pitchFamily="18" charset="0"/>
              </a:defRPr>
            </a:lvl3pPr>
            <a:lvl4pPr algn="ctr" rtl="0" eaLnBrk="0" fontAlgn="base" hangingPunct="0">
              <a:spcBef>
                <a:spcPct val="0"/>
              </a:spcBef>
              <a:spcAft>
                <a:spcPct val="0"/>
              </a:spcAft>
              <a:defRPr sz="3900" b="1">
                <a:solidFill>
                  <a:srgbClr val="000066"/>
                </a:solidFill>
                <a:latin typeface="Times New Roman" pitchFamily="18" charset="0"/>
                <a:ea typeface="標楷體" pitchFamily="65" charset="-120"/>
                <a:cs typeface="Times New Roman" pitchFamily="18" charset="0"/>
              </a:defRPr>
            </a:lvl4pPr>
            <a:lvl5pPr algn="ctr" rtl="0" eaLnBrk="0" fontAlgn="base" hangingPunct="0">
              <a:spcBef>
                <a:spcPct val="0"/>
              </a:spcBef>
              <a:spcAft>
                <a:spcPct val="0"/>
              </a:spcAft>
              <a:defRPr sz="3900" b="1">
                <a:solidFill>
                  <a:srgbClr val="000066"/>
                </a:solidFill>
                <a:latin typeface="Times New Roman" pitchFamily="18" charset="0"/>
                <a:ea typeface="標楷體" pitchFamily="65" charset="-120"/>
                <a:cs typeface="Times New Roman" pitchFamily="18" charset="0"/>
              </a:defRPr>
            </a:lvl5pPr>
            <a:lvl6pPr marL="495285" algn="ctr" rtl="0" fontAlgn="base">
              <a:spcBef>
                <a:spcPct val="0"/>
              </a:spcBef>
              <a:spcAft>
                <a:spcPct val="0"/>
              </a:spcAft>
              <a:defRPr sz="3900" b="1">
                <a:solidFill>
                  <a:srgbClr val="000066"/>
                </a:solidFill>
                <a:latin typeface="Times New Roman" pitchFamily="18" charset="0"/>
                <a:ea typeface="標楷體" pitchFamily="65" charset="-120"/>
                <a:cs typeface="Times New Roman" pitchFamily="18" charset="0"/>
              </a:defRPr>
            </a:lvl6pPr>
            <a:lvl7pPr marL="990570" algn="ctr" rtl="0" fontAlgn="base">
              <a:spcBef>
                <a:spcPct val="0"/>
              </a:spcBef>
              <a:spcAft>
                <a:spcPct val="0"/>
              </a:spcAft>
              <a:defRPr sz="3900" b="1">
                <a:solidFill>
                  <a:srgbClr val="000066"/>
                </a:solidFill>
                <a:latin typeface="Times New Roman" pitchFamily="18" charset="0"/>
                <a:ea typeface="標楷體" pitchFamily="65" charset="-120"/>
                <a:cs typeface="Times New Roman" pitchFamily="18" charset="0"/>
              </a:defRPr>
            </a:lvl7pPr>
            <a:lvl8pPr marL="1485854" algn="ctr" rtl="0" fontAlgn="base">
              <a:spcBef>
                <a:spcPct val="0"/>
              </a:spcBef>
              <a:spcAft>
                <a:spcPct val="0"/>
              </a:spcAft>
              <a:defRPr sz="3900" b="1">
                <a:solidFill>
                  <a:srgbClr val="000066"/>
                </a:solidFill>
                <a:latin typeface="Times New Roman" pitchFamily="18" charset="0"/>
                <a:ea typeface="標楷體" pitchFamily="65" charset="-120"/>
                <a:cs typeface="Times New Roman" pitchFamily="18" charset="0"/>
              </a:defRPr>
            </a:lvl8pPr>
            <a:lvl9pPr marL="1981139" algn="ctr" rtl="0" fontAlgn="base">
              <a:spcBef>
                <a:spcPct val="0"/>
              </a:spcBef>
              <a:spcAft>
                <a:spcPct val="0"/>
              </a:spcAft>
              <a:defRPr sz="3900" b="1">
                <a:solidFill>
                  <a:srgbClr val="000066"/>
                </a:solidFill>
                <a:latin typeface="Times New Roman" pitchFamily="18" charset="0"/>
                <a:ea typeface="標楷體" pitchFamily="65" charset="-120"/>
                <a:cs typeface="Times New Roman" pitchFamily="18" charset="0"/>
              </a:defRPr>
            </a:lvl9pPr>
          </a:lstStyle>
          <a:p>
            <a:pPr>
              <a:defRPr/>
            </a:pPr>
            <a:r>
              <a:rPr lang="zh-TW" altLang="en-US" sz="2800" dirty="0">
                <a:solidFill>
                  <a:schemeClr val="tx2">
                    <a:lumMod val="60000"/>
                    <a:lumOff val="40000"/>
                  </a:schemeClr>
                </a:solidFill>
                <a:latin typeface="微軟正黑體" pitchFamily="34" charset="-120"/>
                <a:ea typeface="微軟正黑體" pitchFamily="34" charset="-120"/>
              </a:rPr>
              <a:t>技術服務內涵</a:t>
            </a:r>
            <a:r>
              <a:rPr lang="en-US" altLang="zh-TW" sz="2800" dirty="0">
                <a:solidFill>
                  <a:schemeClr val="tx2">
                    <a:lumMod val="60000"/>
                    <a:lumOff val="40000"/>
                  </a:schemeClr>
                </a:solidFill>
                <a:latin typeface="微軟正黑體" pitchFamily="34" charset="-120"/>
                <a:ea typeface="微軟正黑體" pitchFamily="34" charset="-120"/>
              </a:rPr>
              <a:t>—</a:t>
            </a:r>
            <a:r>
              <a:rPr lang="zh-TW" altLang="en-US" sz="2800" dirty="0">
                <a:solidFill>
                  <a:schemeClr val="tx2">
                    <a:lumMod val="60000"/>
                    <a:lumOff val="40000"/>
                  </a:schemeClr>
                </a:solidFill>
                <a:latin typeface="微軟正黑體" pitchFamily="34" charset="-120"/>
                <a:ea typeface="微軟正黑體" pitchFamily="34" charset="-120"/>
              </a:rPr>
              <a:t>舉例說明</a:t>
            </a:r>
          </a:p>
        </p:txBody>
      </p:sp>
      <p:grpSp>
        <p:nvGrpSpPr>
          <p:cNvPr id="14" name="Group 9"/>
          <p:cNvGrpSpPr/>
          <p:nvPr/>
        </p:nvGrpSpPr>
        <p:grpSpPr>
          <a:xfrm>
            <a:off x="1569194" y="692697"/>
            <a:ext cx="3805560" cy="117727"/>
            <a:chOff x="2424223" y="1600200"/>
            <a:chExt cx="1031352" cy="36000"/>
          </a:xfrm>
        </p:grpSpPr>
        <p:sp>
          <p:nvSpPr>
            <p:cNvPr id="15" name="Rectangle 6"/>
            <p:cNvSpPr/>
            <p:nvPr/>
          </p:nvSpPr>
          <p:spPr>
            <a:xfrm>
              <a:off x="2424223" y="1600200"/>
              <a:ext cx="329610" cy="36000"/>
            </a:xfrm>
            <a:prstGeom prst="rect">
              <a:avLst/>
            </a:prstGeom>
            <a:solidFill>
              <a:sysClr val="windowText" lastClr="000000">
                <a:lumMod val="65000"/>
                <a:lumOff val="35000"/>
              </a:sysClr>
            </a:solidFill>
            <a:ln w="12700" cap="flat" cmpd="sng" algn="ctr">
              <a:no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16" name="Rectangle 7"/>
            <p:cNvSpPr/>
            <p:nvPr/>
          </p:nvSpPr>
          <p:spPr>
            <a:xfrm>
              <a:off x="2775094" y="1600200"/>
              <a:ext cx="329610" cy="36000"/>
            </a:xfrm>
            <a:prstGeom prst="rect">
              <a:avLst/>
            </a:prstGeom>
            <a:solidFill>
              <a:srgbClr val="FFC000"/>
            </a:solidFill>
            <a:ln w="12700" cap="flat" cmpd="sng" algn="ctr">
              <a:no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17" name="Rectangle 8"/>
            <p:cNvSpPr/>
            <p:nvPr/>
          </p:nvSpPr>
          <p:spPr>
            <a:xfrm>
              <a:off x="3125965" y="1600200"/>
              <a:ext cx="329610" cy="36000"/>
            </a:xfrm>
            <a:prstGeom prst="rect">
              <a:avLst/>
            </a:prstGeom>
            <a:solidFill>
              <a:sysClr val="windowText" lastClr="000000">
                <a:lumMod val="65000"/>
                <a:lumOff val="35000"/>
              </a:sysClr>
            </a:solidFill>
            <a:ln w="12700" cap="flat" cmpd="sng" algn="ctr">
              <a:no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grpSp>
    </p:spTree>
    <p:custDataLst>
      <p:tags r:id="rId1"/>
    </p:custDataLst>
    <p:extLst>
      <p:ext uri="{BB962C8B-B14F-4D97-AF65-F5344CB8AC3E}">
        <p14:creationId xmlns:p14="http://schemas.microsoft.com/office/powerpoint/2010/main" val="866690767"/>
      </p:ext>
    </p:extLst>
  </p:cSld>
  <p:clrMapOvr>
    <a:masterClrMapping/>
  </p:clrMapOvr>
  <mc:AlternateContent xmlns:mc="http://schemas.openxmlformats.org/markup-compatibility/2006" xmlns:p14="http://schemas.microsoft.com/office/powerpoint/2010/main">
    <mc:Choice Requires="p14">
      <p:transition spd="slow" p14:dur="2000" advTm="4071">
        <p:cut/>
      </p:transition>
    </mc:Choice>
    <mc:Fallback xmlns="">
      <p:transition spd="slow" advTm="4071">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a:extLst>
              <a:ext uri="{FF2B5EF4-FFF2-40B4-BE49-F238E27FC236}">
                <a16:creationId xmlns:a16="http://schemas.microsoft.com/office/drawing/2014/main" id="{1648A424-8F68-4F72-A77A-D22F1D7A245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722" r="26098" b="53956"/>
          <a:stretch/>
        </p:blipFill>
        <p:spPr bwMode="auto">
          <a:xfrm>
            <a:off x="10544175" y="0"/>
            <a:ext cx="1655365" cy="1844824"/>
          </a:xfrm>
          <a:prstGeom prst="rect">
            <a:avLst/>
          </a:prstGeom>
          <a:noFill/>
          <a:extLst>
            <a:ext uri="{909E8E84-426E-40DD-AFC4-6F175D3DCCD1}">
              <a14:hiddenFill xmlns:a14="http://schemas.microsoft.com/office/drawing/2010/main">
                <a:solidFill>
                  <a:srgbClr val="FFFFFF"/>
                </a:solidFill>
              </a14:hiddenFill>
            </a:ext>
          </a:extLst>
        </p:spPr>
      </p:pic>
      <p:sp>
        <p:nvSpPr>
          <p:cNvPr id="4" name="投影片編號版面配置區 3"/>
          <p:cNvSpPr>
            <a:spLocks noGrp="1"/>
          </p:cNvSpPr>
          <p:nvPr>
            <p:ph type="sldNum" sz="quarter" idx="12"/>
          </p:nvPr>
        </p:nvSpPr>
        <p:spPr>
          <a:xfrm>
            <a:off x="7779885" y="6448252"/>
            <a:ext cx="2311400" cy="365125"/>
          </a:xfrm>
        </p:spPr>
        <p:txBody>
          <a:bodyPr/>
          <a:lstStyle/>
          <a:p>
            <a:fld id="{A172BDAF-B01C-4DDA-B3A3-F7A29D594AD7}" type="slidenum">
              <a:rPr lang="zh-TW" altLang="en-US" sz="1300">
                <a:solidFill>
                  <a:prstClr val="black">
                    <a:tint val="75000"/>
                  </a:prstClr>
                </a:solidFill>
                <a:latin typeface="標楷體" panose="03000509000000000000" pitchFamily="65" charset="-120"/>
                <a:ea typeface="標楷體" panose="03000509000000000000" pitchFamily="65" charset="-120"/>
              </a:rPr>
              <a:pPr/>
              <a:t>8</a:t>
            </a:fld>
            <a:endParaRPr lang="zh-TW" altLang="en-US" sz="1300" dirty="0">
              <a:solidFill>
                <a:prstClr val="black">
                  <a:tint val="75000"/>
                </a:prstClr>
              </a:solidFill>
              <a:latin typeface="標楷體" panose="03000509000000000000" pitchFamily="65" charset="-120"/>
              <a:ea typeface="標楷體" panose="03000509000000000000" pitchFamily="65" charset="-120"/>
            </a:endParaRPr>
          </a:p>
        </p:txBody>
      </p:sp>
      <p:sp>
        <p:nvSpPr>
          <p:cNvPr id="8" name="Rectangle 2"/>
          <p:cNvSpPr txBox="1">
            <a:spLocks/>
          </p:cNvSpPr>
          <p:nvPr/>
        </p:nvSpPr>
        <p:spPr bwMode="auto">
          <a:xfrm>
            <a:off x="1811215" y="44625"/>
            <a:ext cx="8615880" cy="785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3467" b="1" kern="1200">
                <a:solidFill>
                  <a:srgbClr val="000066"/>
                </a:solidFill>
                <a:latin typeface="Times New Roman" pitchFamily="18" charset="0"/>
                <a:ea typeface="標楷體" pitchFamily="65" charset="-120"/>
                <a:cs typeface="Times New Roman" pitchFamily="18" charset="0"/>
              </a:defRPr>
            </a:lvl1pPr>
            <a:lvl2pPr algn="ctr" rtl="0" eaLnBrk="0" fontAlgn="base" hangingPunct="0">
              <a:spcBef>
                <a:spcPct val="0"/>
              </a:spcBef>
              <a:spcAft>
                <a:spcPct val="0"/>
              </a:spcAft>
              <a:defRPr sz="3900" b="1">
                <a:solidFill>
                  <a:srgbClr val="000066"/>
                </a:solidFill>
                <a:latin typeface="Times New Roman" pitchFamily="18" charset="0"/>
                <a:ea typeface="標楷體" pitchFamily="65" charset="-120"/>
                <a:cs typeface="Times New Roman" pitchFamily="18" charset="0"/>
              </a:defRPr>
            </a:lvl2pPr>
            <a:lvl3pPr algn="ctr" rtl="0" eaLnBrk="0" fontAlgn="base" hangingPunct="0">
              <a:spcBef>
                <a:spcPct val="0"/>
              </a:spcBef>
              <a:spcAft>
                <a:spcPct val="0"/>
              </a:spcAft>
              <a:defRPr sz="3900" b="1">
                <a:solidFill>
                  <a:srgbClr val="000066"/>
                </a:solidFill>
                <a:latin typeface="Times New Roman" pitchFamily="18" charset="0"/>
                <a:ea typeface="標楷體" pitchFamily="65" charset="-120"/>
                <a:cs typeface="Times New Roman" pitchFamily="18" charset="0"/>
              </a:defRPr>
            </a:lvl3pPr>
            <a:lvl4pPr algn="ctr" rtl="0" eaLnBrk="0" fontAlgn="base" hangingPunct="0">
              <a:spcBef>
                <a:spcPct val="0"/>
              </a:spcBef>
              <a:spcAft>
                <a:spcPct val="0"/>
              </a:spcAft>
              <a:defRPr sz="3900" b="1">
                <a:solidFill>
                  <a:srgbClr val="000066"/>
                </a:solidFill>
                <a:latin typeface="Times New Roman" pitchFamily="18" charset="0"/>
                <a:ea typeface="標楷體" pitchFamily="65" charset="-120"/>
                <a:cs typeface="Times New Roman" pitchFamily="18" charset="0"/>
              </a:defRPr>
            </a:lvl4pPr>
            <a:lvl5pPr algn="ctr" rtl="0" eaLnBrk="0" fontAlgn="base" hangingPunct="0">
              <a:spcBef>
                <a:spcPct val="0"/>
              </a:spcBef>
              <a:spcAft>
                <a:spcPct val="0"/>
              </a:spcAft>
              <a:defRPr sz="3900" b="1">
                <a:solidFill>
                  <a:srgbClr val="000066"/>
                </a:solidFill>
                <a:latin typeface="Times New Roman" pitchFamily="18" charset="0"/>
                <a:ea typeface="標楷體" pitchFamily="65" charset="-120"/>
                <a:cs typeface="Times New Roman" pitchFamily="18" charset="0"/>
              </a:defRPr>
            </a:lvl5pPr>
            <a:lvl6pPr marL="495285" algn="ctr" rtl="0" fontAlgn="base">
              <a:spcBef>
                <a:spcPct val="0"/>
              </a:spcBef>
              <a:spcAft>
                <a:spcPct val="0"/>
              </a:spcAft>
              <a:defRPr sz="3900" b="1">
                <a:solidFill>
                  <a:srgbClr val="000066"/>
                </a:solidFill>
                <a:latin typeface="Times New Roman" pitchFamily="18" charset="0"/>
                <a:ea typeface="標楷體" pitchFamily="65" charset="-120"/>
                <a:cs typeface="Times New Roman" pitchFamily="18" charset="0"/>
              </a:defRPr>
            </a:lvl6pPr>
            <a:lvl7pPr marL="990570" algn="ctr" rtl="0" fontAlgn="base">
              <a:spcBef>
                <a:spcPct val="0"/>
              </a:spcBef>
              <a:spcAft>
                <a:spcPct val="0"/>
              </a:spcAft>
              <a:defRPr sz="3900" b="1">
                <a:solidFill>
                  <a:srgbClr val="000066"/>
                </a:solidFill>
                <a:latin typeface="Times New Roman" pitchFamily="18" charset="0"/>
                <a:ea typeface="標楷體" pitchFamily="65" charset="-120"/>
                <a:cs typeface="Times New Roman" pitchFamily="18" charset="0"/>
              </a:defRPr>
            </a:lvl7pPr>
            <a:lvl8pPr marL="1485854" algn="ctr" rtl="0" fontAlgn="base">
              <a:spcBef>
                <a:spcPct val="0"/>
              </a:spcBef>
              <a:spcAft>
                <a:spcPct val="0"/>
              </a:spcAft>
              <a:defRPr sz="3900" b="1">
                <a:solidFill>
                  <a:srgbClr val="000066"/>
                </a:solidFill>
                <a:latin typeface="Times New Roman" pitchFamily="18" charset="0"/>
                <a:ea typeface="標楷體" pitchFamily="65" charset="-120"/>
                <a:cs typeface="Times New Roman" pitchFamily="18" charset="0"/>
              </a:defRPr>
            </a:lvl8pPr>
            <a:lvl9pPr marL="1981139" algn="ctr" rtl="0" fontAlgn="base">
              <a:spcBef>
                <a:spcPct val="0"/>
              </a:spcBef>
              <a:spcAft>
                <a:spcPct val="0"/>
              </a:spcAft>
              <a:defRPr sz="3900" b="1">
                <a:solidFill>
                  <a:srgbClr val="000066"/>
                </a:solidFill>
                <a:latin typeface="Times New Roman" pitchFamily="18" charset="0"/>
                <a:ea typeface="標楷體" pitchFamily="65" charset="-120"/>
                <a:cs typeface="Times New Roman" pitchFamily="18" charset="0"/>
              </a:defRPr>
            </a:lvl9pPr>
          </a:lstStyle>
          <a:p>
            <a:pPr algn="l">
              <a:defRPr/>
            </a:pPr>
            <a:r>
              <a:rPr lang="zh-TW" altLang="en-US" sz="2800" dirty="0">
                <a:solidFill>
                  <a:schemeClr val="tx2">
                    <a:lumMod val="60000"/>
                    <a:lumOff val="40000"/>
                  </a:schemeClr>
                </a:solidFill>
                <a:latin typeface="微軟正黑體" pitchFamily="34" charset="-120"/>
                <a:ea typeface="微軟正黑體" pitchFamily="34" charset="-120"/>
              </a:rPr>
              <a:t>聯盟運作架構</a:t>
            </a:r>
          </a:p>
        </p:txBody>
      </p:sp>
      <p:sp>
        <p:nvSpPr>
          <p:cNvPr id="9" name="矩形 8"/>
          <p:cNvSpPr/>
          <p:nvPr/>
        </p:nvSpPr>
        <p:spPr>
          <a:xfrm>
            <a:off x="335360" y="2395646"/>
            <a:ext cx="674985" cy="1077218"/>
          </a:xfrm>
          <a:prstGeom prst="rect">
            <a:avLst/>
          </a:prstGeom>
        </p:spPr>
        <p:txBody>
          <a:bodyPr wrap="square">
            <a:spAutoFit/>
          </a:bodyPr>
          <a:lstStyle/>
          <a:p>
            <a:r>
              <a:rPr lang="zh-TW" altLang="en-US" sz="3200" b="1" dirty="0">
                <a:solidFill>
                  <a:srgbClr val="FF0000"/>
                </a:solidFill>
                <a:latin typeface="標楷體" panose="03000509000000000000" pitchFamily="65" charset="-120"/>
                <a:ea typeface="標楷體" panose="03000509000000000000" pitchFamily="65" charset="-120"/>
              </a:rPr>
              <a:t>分工</a:t>
            </a:r>
            <a:endParaRPr lang="zh-TW" altLang="en-US" sz="3200" b="1" dirty="0"/>
          </a:p>
        </p:txBody>
      </p:sp>
      <p:sp>
        <p:nvSpPr>
          <p:cNvPr id="10" name="矩形 9"/>
          <p:cNvSpPr/>
          <p:nvPr/>
        </p:nvSpPr>
        <p:spPr>
          <a:xfrm>
            <a:off x="339101" y="3979315"/>
            <a:ext cx="546500" cy="1077218"/>
          </a:xfrm>
          <a:prstGeom prst="rect">
            <a:avLst/>
          </a:prstGeom>
        </p:spPr>
        <p:txBody>
          <a:bodyPr wrap="square">
            <a:spAutoFit/>
          </a:bodyPr>
          <a:lstStyle/>
          <a:p>
            <a:r>
              <a:rPr lang="zh-TW" altLang="en-US" sz="3200" b="1" dirty="0">
                <a:solidFill>
                  <a:srgbClr val="FF0000"/>
                </a:solidFill>
                <a:latin typeface="標楷體" panose="03000509000000000000" pitchFamily="65" charset="-120"/>
                <a:ea typeface="標楷體" panose="03000509000000000000" pitchFamily="65" charset="-120"/>
              </a:rPr>
              <a:t>應用</a:t>
            </a:r>
            <a:endParaRPr lang="zh-TW" altLang="en-US" sz="3200" b="1" dirty="0"/>
          </a:p>
        </p:txBody>
      </p:sp>
      <p:sp>
        <p:nvSpPr>
          <p:cNvPr id="11" name="矩形 10"/>
          <p:cNvSpPr/>
          <p:nvPr/>
        </p:nvSpPr>
        <p:spPr>
          <a:xfrm>
            <a:off x="371348" y="5378827"/>
            <a:ext cx="595035" cy="1077218"/>
          </a:xfrm>
          <a:prstGeom prst="rect">
            <a:avLst/>
          </a:prstGeom>
        </p:spPr>
        <p:txBody>
          <a:bodyPr wrap="none">
            <a:spAutoFit/>
          </a:bodyPr>
          <a:lstStyle/>
          <a:p>
            <a:r>
              <a:rPr lang="zh-TW" altLang="en-US" sz="3200" b="1" dirty="0">
                <a:solidFill>
                  <a:srgbClr val="FF0000"/>
                </a:solidFill>
                <a:latin typeface="標楷體" panose="03000509000000000000" pitchFamily="65" charset="-120"/>
                <a:ea typeface="標楷體" panose="03000509000000000000" pitchFamily="65" charset="-120"/>
              </a:rPr>
              <a:t>價</a:t>
            </a:r>
            <a:endParaRPr lang="en-US" altLang="zh-TW" sz="3200" b="1" dirty="0">
              <a:solidFill>
                <a:srgbClr val="FF0000"/>
              </a:solidFill>
              <a:latin typeface="標楷體" panose="03000509000000000000" pitchFamily="65" charset="-120"/>
              <a:ea typeface="標楷體" panose="03000509000000000000" pitchFamily="65" charset="-120"/>
            </a:endParaRPr>
          </a:p>
          <a:p>
            <a:r>
              <a:rPr lang="zh-TW" altLang="en-US" sz="3200" b="1" dirty="0">
                <a:solidFill>
                  <a:srgbClr val="FF0000"/>
                </a:solidFill>
                <a:latin typeface="標楷體" panose="03000509000000000000" pitchFamily="65" charset="-120"/>
                <a:ea typeface="標楷體" panose="03000509000000000000" pitchFamily="65" charset="-120"/>
              </a:rPr>
              <a:t>值</a:t>
            </a:r>
            <a:endParaRPr lang="zh-TW" altLang="en-US" sz="3200" b="1" dirty="0"/>
          </a:p>
        </p:txBody>
      </p:sp>
      <p:sp>
        <p:nvSpPr>
          <p:cNvPr id="12" name="矩形 11"/>
          <p:cNvSpPr/>
          <p:nvPr/>
        </p:nvSpPr>
        <p:spPr>
          <a:xfrm>
            <a:off x="1234301" y="5339095"/>
            <a:ext cx="8730048" cy="1323439"/>
          </a:xfrm>
          <a:prstGeom prst="rect">
            <a:avLst/>
          </a:prstGeom>
        </p:spPr>
        <p:txBody>
          <a:bodyPr wrap="square">
            <a:spAutoFit/>
          </a:bodyPr>
          <a:lstStyle/>
          <a:p>
            <a:r>
              <a:rPr lang="zh-TW" altLang="en-US" sz="2000" b="1" dirty="0">
                <a:solidFill>
                  <a:schemeClr val="accent1">
                    <a:lumMod val="75000"/>
                  </a:schemeClr>
                </a:solidFill>
                <a:latin typeface="標楷體" pitchFamily="65" charset="-120"/>
                <a:ea typeface="標楷體" pitchFamily="65" charset="-120"/>
              </a:rPr>
              <a:t>本計畫提供之核心設施服務解決製藥（涵蓋西藥、中藥、健康食品）對未知或不明成分鑑定軟硬體不足的問題，結果除了全面解決品質管控及釐清有效性，藉由聯盟分工合作加速提升醫藥生技產業之水準，確保製藥之有效性及全民用藥之安全，裨益產品之國際拓展。</a:t>
            </a:r>
          </a:p>
        </p:txBody>
      </p:sp>
      <p:grpSp>
        <p:nvGrpSpPr>
          <p:cNvPr id="13" name="Group 9"/>
          <p:cNvGrpSpPr/>
          <p:nvPr/>
        </p:nvGrpSpPr>
        <p:grpSpPr>
          <a:xfrm>
            <a:off x="1786384" y="764705"/>
            <a:ext cx="2509416" cy="45719"/>
            <a:chOff x="2424223" y="1600200"/>
            <a:chExt cx="1031352" cy="36000"/>
          </a:xfrm>
        </p:grpSpPr>
        <p:sp>
          <p:nvSpPr>
            <p:cNvPr id="14" name="Rectangle 6"/>
            <p:cNvSpPr/>
            <p:nvPr/>
          </p:nvSpPr>
          <p:spPr>
            <a:xfrm>
              <a:off x="2424223" y="1600200"/>
              <a:ext cx="329610" cy="36000"/>
            </a:xfrm>
            <a:prstGeom prst="rect">
              <a:avLst/>
            </a:prstGeom>
            <a:solidFill>
              <a:sysClr val="windowText" lastClr="000000">
                <a:lumMod val="65000"/>
                <a:lumOff val="35000"/>
              </a:sysClr>
            </a:solidFill>
            <a:ln w="12700" cap="flat" cmpd="sng" algn="ctr">
              <a:no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15" name="Rectangle 7"/>
            <p:cNvSpPr/>
            <p:nvPr/>
          </p:nvSpPr>
          <p:spPr>
            <a:xfrm>
              <a:off x="2775094" y="1600200"/>
              <a:ext cx="329610" cy="36000"/>
            </a:xfrm>
            <a:prstGeom prst="rect">
              <a:avLst/>
            </a:prstGeom>
            <a:solidFill>
              <a:srgbClr val="FFC000"/>
            </a:solidFill>
            <a:ln w="12700" cap="flat" cmpd="sng" algn="ctr">
              <a:no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16" name="Rectangle 8"/>
            <p:cNvSpPr/>
            <p:nvPr/>
          </p:nvSpPr>
          <p:spPr>
            <a:xfrm>
              <a:off x="3125965" y="1600200"/>
              <a:ext cx="329610" cy="36000"/>
            </a:xfrm>
            <a:prstGeom prst="rect">
              <a:avLst/>
            </a:prstGeom>
            <a:solidFill>
              <a:sysClr val="windowText" lastClr="000000">
                <a:lumMod val="65000"/>
                <a:lumOff val="35000"/>
              </a:sysClr>
            </a:solidFill>
            <a:ln w="12700" cap="flat" cmpd="sng" algn="ctr">
              <a:no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grpSp>
      <p:pic>
        <p:nvPicPr>
          <p:cNvPr id="3" name="圖片 2">
            <a:extLst>
              <a:ext uri="{FF2B5EF4-FFF2-40B4-BE49-F238E27FC236}">
                <a16:creationId xmlns:a16="http://schemas.microsoft.com/office/drawing/2014/main" id="{811B99AA-7CB8-48E3-BBDC-4E0679D51C5F}"/>
              </a:ext>
            </a:extLst>
          </p:cNvPr>
          <p:cNvPicPr>
            <a:picLocks noChangeAspect="1"/>
          </p:cNvPicPr>
          <p:nvPr/>
        </p:nvPicPr>
        <p:blipFill>
          <a:blip r:embed="rId4"/>
          <a:stretch>
            <a:fillRect/>
          </a:stretch>
        </p:blipFill>
        <p:spPr>
          <a:xfrm>
            <a:off x="10538366" y="1322741"/>
            <a:ext cx="1720256" cy="1543460"/>
          </a:xfrm>
          <a:prstGeom prst="rect">
            <a:avLst/>
          </a:prstGeom>
        </p:spPr>
      </p:pic>
      <p:pic>
        <p:nvPicPr>
          <p:cNvPr id="5" name="圖片 4">
            <a:extLst>
              <a:ext uri="{FF2B5EF4-FFF2-40B4-BE49-F238E27FC236}">
                <a16:creationId xmlns:a16="http://schemas.microsoft.com/office/drawing/2014/main" id="{5330751C-9EF5-477A-8019-F07F844E0E1E}"/>
              </a:ext>
            </a:extLst>
          </p:cNvPr>
          <p:cNvPicPr>
            <a:picLocks noChangeAspect="1"/>
          </p:cNvPicPr>
          <p:nvPr/>
        </p:nvPicPr>
        <p:blipFill>
          <a:blip r:embed="rId5"/>
          <a:stretch>
            <a:fillRect/>
          </a:stretch>
        </p:blipFill>
        <p:spPr>
          <a:xfrm>
            <a:off x="10535206" y="2480796"/>
            <a:ext cx="1681474" cy="1684248"/>
          </a:xfrm>
          <a:prstGeom prst="rect">
            <a:avLst/>
          </a:prstGeom>
        </p:spPr>
      </p:pic>
      <p:pic>
        <p:nvPicPr>
          <p:cNvPr id="6" name="圖片 5">
            <a:extLst>
              <a:ext uri="{FF2B5EF4-FFF2-40B4-BE49-F238E27FC236}">
                <a16:creationId xmlns:a16="http://schemas.microsoft.com/office/drawing/2014/main" id="{BE7125C8-AF06-4751-9084-0AEC761A4425}"/>
              </a:ext>
            </a:extLst>
          </p:cNvPr>
          <p:cNvPicPr>
            <a:picLocks noChangeAspect="1"/>
          </p:cNvPicPr>
          <p:nvPr/>
        </p:nvPicPr>
        <p:blipFill>
          <a:blip r:embed="rId6"/>
          <a:stretch>
            <a:fillRect/>
          </a:stretch>
        </p:blipFill>
        <p:spPr>
          <a:xfrm>
            <a:off x="10540681" y="3919913"/>
            <a:ext cx="1820015" cy="1699300"/>
          </a:xfrm>
          <a:prstGeom prst="rect">
            <a:avLst/>
          </a:prstGeom>
        </p:spPr>
      </p:pic>
      <p:pic>
        <p:nvPicPr>
          <p:cNvPr id="17" name="圖片 16">
            <a:extLst>
              <a:ext uri="{FF2B5EF4-FFF2-40B4-BE49-F238E27FC236}">
                <a16:creationId xmlns:a16="http://schemas.microsoft.com/office/drawing/2014/main" id="{D8A52683-3742-4BDF-AA0C-868EBA39BB66}"/>
              </a:ext>
            </a:extLst>
          </p:cNvPr>
          <p:cNvPicPr>
            <a:picLocks noChangeAspect="1"/>
          </p:cNvPicPr>
          <p:nvPr/>
        </p:nvPicPr>
        <p:blipFill>
          <a:blip r:embed="rId7"/>
          <a:stretch>
            <a:fillRect/>
          </a:stretch>
        </p:blipFill>
        <p:spPr>
          <a:xfrm>
            <a:off x="10647718" y="5378827"/>
            <a:ext cx="1501553" cy="1523817"/>
          </a:xfrm>
          <a:prstGeom prst="rect">
            <a:avLst/>
          </a:prstGeom>
        </p:spPr>
      </p:pic>
      <p:pic>
        <p:nvPicPr>
          <p:cNvPr id="19" name="Picture 345">
            <a:extLst>
              <a:ext uri="{FF2B5EF4-FFF2-40B4-BE49-F238E27FC236}">
                <a16:creationId xmlns:a16="http://schemas.microsoft.com/office/drawing/2014/main" id="{DD9969B5-A428-4DFD-B4CD-C4B505074122}"/>
              </a:ext>
            </a:extLst>
          </p:cNvPr>
          <p:cNvPicPr/>
          <p:nvPr/>
        </p:nvPicPr>
        <p:blipFill>
          <a:blip r:embed="rId8"/>
          <a:stretch>
            <a:fillRect/>
          </a:stretch>
        </p:blipFill>
        <p:spPr>
          <a:xfrm>
            <a:off x="1199456" y="836712"/>
            <a:ext cx="8640959" cy="4253448"/>
          </a:xfrm>
          <a:prstGeom prst="rect">
            <a:avLst/>
          </a:prstGeom>
        </p:spPr>
      </p:pic>
    </p:spTree>
    <p:custDataLst>
      <p:tags r:id="rId1"/>
    </p:custDataLst>
    <p:extLst>
      <p:ext uri="{BB962C8B-B14F-4D97-AF65-F5344CB8AC3E}">
        <p14:creationId xmlns:p14="http://schemas.microsoft.com/office/powerpoint/2010/main" val="4059257135"/>
      </p:ext>
    </p:extLst>
  </p:cSld>
  <p:clrMapOvr>
    <a:masterClrMapping/>
  </p:clrMapOvr>
  <mc:AlternateContent xmlns:mc="http://schemas.openxmlformats.org/markup-compatibility/2006" xmlns:p14="http://schemas.microsoft.com/office/powerpoint/2010/main">
    <mc:Choice Requires="p14">
      <p:transition spd="slow" p14:dur="2000" advTm="4501">
        <p:cut/>
      </p:transition>
    </mc:Choice>
    <mc:Fallback xmlns="">
      <p:transition spd="slow" advTm="4501">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CF2BF393-82B7-4F4E-8B74-4FB3C835F87A}"/>
              </a:ext>
            </a:extLst>
          </p:cNvPr>
          <p:cNvSpPr>
            <a:spLocks noGrp="1"/>
          </p:cNvSpPr>
          <p:nvPr>
            <p:ph type="sldNum" sz="quarter" idx="12"/>
          </p:nvPr>
        </p:nvSpPr>
        <p:spPr/>
        <p:txBody>
          <a:bodyPr/>
          <a:lstStyle/>
          <a:p>
            <a:fld id="{A172BDAF-B01C-4DDA-B3A3-F7A29D594AD7}" type="slidenum">
              <a:rPr lang="zh-TW" altLang="en-US" smtClean="0"/>
              <a:pPr/>
              <a:t>9</a:t>
            </a:fld>
            <a:endParaRPr lang="zh-TW" altLang="en-US"/>
          </a:p>
        </p:txBody>
      </p:sp>
      <p:sp>
        <p:nvSpPr>
          <p:cNvPr id="5" name="Rectangle 2">
            <a:extLst>
              <a:ext uri="{FF2B5EF4-FFF2-40B4-BE49-F238E27FC236}">
                <a16:creationId xmlns:a16="http://schemas.microsoft.com/office/drawing/2014/main" id="{B298E9BC-2C62-49E4-9BC5-3C245D8B4718}"/>
              </a:ext>
            </a:extLst>
          </p:cNvPr>
          <p:cNvSpPr txBox="1">
            <a:spLocks/>
          </p:cNvSpPr>
          <p:nvPr/>
        </p:nvSpPr>
        <p:spPr bwMode="auto">
          <a:xfrm>
            <a:off x="1631504" y="692696"/>
            <a:ext cx="8615880" cy="785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3467" b="1" kern="1200">
                <a:solidFill>
                  <a:srgbClr val="000066"/>
                </a:solidFill>
                <a:latin typeface="Times New Roman" pitchFamily="18" charset="0"/>
                <a:ea typeface="標楷體" pitchFamily="65" charset="-120"/>
                <a:cs typeface="Times New Roman" pitchFamily="18" charset="0"/>
              </a:defRPr>
            </a:lvl1pPr>
            <a:lvl2pPr algn="ctr" rtl="0" eaLnBrk="0" fontAlgn="base" hangingPunct="0">
              <a:spcBef>
                <a:spcPct val="0"/>
              </a:spcBef>
              <a:spcAft>
                <a:spcPct val="0"/>
              </a:spcAft>
              <a:defRPr sz="3900" b="1">
                <a:solidFill>
                  <a:srgbClr val="000066"/>
                </a:solidFill>
                <a:latin typeface="Times New Roman" pitchFamily="18" charset="0"/>
                <a:ea typeface="標楷體" pitchFamily="65" charset="-120"/>
                <a:cs typeface="Times New Roman" pitchFamily="18" charset="0"/>
              </a:defRPr>
            </a:lvl2pPr>
            <a:lvl3pPr algn="ctr" rtl="0" eaLnBrk="0" fontAlgn="base" hangingPunct="0">
              <a:spcBef>
                <a:spcPct val="0"/>
              </a:spcBef>
              <a:spcAft>
                <a:spcPct val="0"/>
              </a:spcAft>
              <a:defRPr sz="3900" b="1">
                <a:solidFill>
                  <a:srgbClr val="000066"/>
                </a:solidFill>
                <a:latin typeface="Times New Roman" pitchFamily="18" charset="0"/>
                <a:ea typeface="標楷體" pitchFamily="65" charset="-120"/>
                <a:cs typeface="Times New Roman" pitchFamily="18" charset="0"/>
              </a:defRPr>
            </a:lvl3pPr>
            <a:lvl4pPr algn="ctr" rtl="0" eaLnBrk="0" fontAlgn="base" hangingPunct="0">
              <a:spcBef>
                <a:spcPct val="0"/>
              </a:spcBef>
              <a:spcAft>
                <a:spcPct val="0"/>
              </a:spcAft>
              <a:defRPr sz="3900" b="1">
                <a:solidFill>
                  <a:srgbClr val="000066"/>
                </a:solidFill>
                <a:latin typeface="Times New Roman" pitchFamily="18" charset="0"/>
                <a:ea typeface="標楷體" pitchFamily="65" charset="-120"/>
                <a:cs typeface="Times New Roman" pitchFamily="18" charset="0"/>
              </a:defRPr>
            </a:lvl4pPr>
            <a:lvl5pPr algn="ctr" rtl="0" eaLnBrk="0" fontAlgn="base" hangingPunct="0">
              <a:spcBef>
                <a:spcPct val="0"/>
              </a:spcBef>
              <a:spcAft>
                <a:spcPct val="0"/>
              </a:spcAft>
              <a:defRPr sz="3900" b="1">
                <a:solidFill>
                  <a:srgbClr val="000066"/>
                </a:solidFill>
                <a:latin typeface="Times New Roman" pitchFamily="18" charset="0"/>
                <a:ea typeface="標楷體" pitchFamily="65" charset="-120"/>
                <a:cs typeface="Times New Roman" pitchFamily="18" charset="0"/>
              </a:defRPr>
            </a:lvl5pPr>
            <a:lvl6pPr marL="495285" algn="ctr" rtl="0" fontAlgn="base">
              <a:spcBef>
                <a:spcPct val="0"/>
              </a:spcBef>
              <a:spcAft>
                <a:spcPct val="0"/>
              </a:spcAft>
              <a:defRPr sz="3900" b="1">
                <a:solidFill>
                  <a:srgbClr val="000066"/>
                </a:solidFill>
                <a:latin typeface="Times New Roman" pitchFamily="18" charset="0"/>
                <a:ea typeface="標楷體" pitchFamily="65" charset="-120"/>
                <a:cs typeface="Times New Roman" pitchFamily="18" charset="0"/>
              </a:defRPr>
            </a:lvl6pPr>
            <a:lvl7pPr marL="990570" algn="ctr" rtl="0" fontAlgn="base">
              <a:spcBef>
                <a:spcPct val="0"/>
              </a:spcBef>
              <a:spcAft>
                <a:spcPct val="0"/>
              </a:spcAft>
              <a:defRPr sz="3900" b="1">
                <a:solidFill>
                  <a:srgbClr val="000066"/>
                </a:solidFill>
                <a:latin typeface="Times New Roman" pitchFamily="18" charset="0"/>
                <a:ea typeface="標楷體" pitchFamily="65" charset="-120"/>
                <a:cs typeface="Times New Roman" pitchFamily="18" charset="0"/>
              </a:defRPr>
            </a:lvl7pPr>
            <a:lvl8pPr marL="1485854" algn="ctr" rtl="0" fontAlgn="base">
              <a:spcBef>
                <a:spcPct val="0"/>
              </a:spcBef>
              <a:spcAft>
                <a:spcPct val="0"/>
              </a:spcAft>
              <a:defRPr sz="3900" b="1">
                <a:solidFill>
                  <a:srgbClr val="000066"/>
                </a:solidFill>
                <a:latin typeface="Times New Roman" pitchFamily="18" charset="0"/>
                <a:ea typeface="標楷體" pitchFamily="65" charset="-120"/>
                <a:cs typeface="Times New Roman" pitchFamily="18" charset="0"/>
              </a:defRPr>
            </a:lvl8pPr>
            <a:lvl9pPr marL="1981139" algn="ctr" rtl="0" fontAlgn="base">
              <a:spcBef>
                <a:spcPct val="0"/>
              </a:spcBef>
              <a:spcAft>
                <a:spcPct val="0"/>
              </a:spcAft>
              <a:defRPr sz="3900" b="1">
                <a:solidFill>
                  <a:srgbClr val="000066"/>
                </a:solidFill>
                <a:latin typeface="Times New Roman" pitchFamily="18" charset="0"/>
                <a:ea typeface="標楷體" pitchFamily="65" charset="-120"/>
                <a:cs typeface="Times New Roman" pitchFamily="18" charset="0"/>
              </a:defRPr>
            </a:lvl9pPr>
          </a:lstStyle>
          <a:p>
            <a:pPr algn="l">
              <a:defRPr/>
            </a:pPr>
            <a:r>
              <a:rPr lang="zh-TW" altLang="en-US" sz="2800" dirty="0">
                <a:solidFill>
                  <a:schemeClr val="tx2">
                    <a:lumMod val="60000"/>
                    <a:lumOff val="40000"/>
                  </a:schemeClr>
                </a:solidFill>
                <a:latin typeface="微軟正黑體" pitchFamily="34" charset="-120"/>
                <a:ea typeface="微軟正黑體" pitchFamily="34" charset="-120"/>
              </a:rPr>
              <a:t>聯盟成員</a:t>
            </a:r>
          </a:p>
        </p:txBody>
      </p:sp>
      <p:grpSp>
        <p:nvGrpSpPr>
          <p:cNvPr id="6" name="Group 9">
            <a:extLst>
              <a:ext uri="{FF2B5EF4-FFF2-40B4-BE49-F238E27FC236}">
                <a16:creationId xmlns:a16="http://schemas.microsoft.com/office/drawing/2014/main" id="{B128B231-B5A4-4E1E-BE5D-877CD074E922}"/>
              </a:ext>
            </a:extLst>
          </p:cNvPr>
          <p:cNvGrpSpPr/>
          <p:nvPr/>
        </p:nvGrpSpPr>
        <p:grpSpPr>
          <a:xfrm>
            <a:off x="1606673" y="1412776"/>
            <a:ext cx="2509416" cy="45719"/>
            <a:chOff x="2424223" y="1600200"/>
            <a:chExt cx="1031352" cy="36000"/>
          </a:xfrm>
        </p:grpSpPr>
        <p:sp>
          <p:nvSpPr>
            <p:cNvPr id="7" name="Rectangle 6">
              <a:extLst>
                <a:ext uri="{FF2B5EF4-FFF2-40B4-BE49-F238E27FC236}">
                  <a16:creationId xmlns:a16="http://schemas.microsoft.com/office/drawing/2014/main" id="{B3C742EA-9C27-432E-B46A-F65165D47B11}"/>
                </a:ext>
              </a:extLst>
            </p:cNvPr>
            <p:cNvSpPr/>
            <p:nvPr/>
          </p:nvSpPr>
          <p:spPr>
            <a:xfrm>
              <a:off x="2424223" y="1600200"/>
              <a:ext cx="329610" cy="36000"/>
            </a:xfrm>
            <a:prstGeom prst="rect">
              <a:avLst/>
            </a:prstGeom>
            <a:solidFill>
              <a:sysClr val="windowText" lastClr="000000">
                <a:lumMod val="65000"/>
                <a:lumOff val="35000"/>
              </a:sysClr>
            </a:solidFill>
            <a:ln w="12700" cap="flat" cmpd="sng" algn="ctr">
              <a:no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8" name="Rectangle 7">
              <a:extLst>
                <a:ext uri="{FF2B5EF4-FFF2-40B4-BE49-F238E27FC236}">
                  <a16:creationId xmlns:a16="http://schemas.microsoft.com/office/drawing/2014/main" id="{C70E7F46-CA9D-410D-ADF6-DCC0779F16D6}"/>
                </a:ext>
              </a:extLst>
            </p:cNvPr>
            <p:cNvSpPr/>
            <p:nvPr/>
          </p:nvSpPr>
          <p:spPr>
            <a:xfrm>
              <a:off x="2775094" y="1600200"/>
              <a:ext cx="329610" cy="36000"/>
            </a:xfrm>
            <a:prstGeom prst="rect">
              <a:avLst/>
            </a:prstGeom>
            <a:solidFill>
              <a:srgbClr val="FFC000"/>
            </a:solidFill>
            <a:ln w="12700" cap="flat" cmpd="sng" algn="ctr">
              <a:no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9" name="Rectangle 8">
              <a:extLst>
                <a:ext uri="{FF2B5EF4-FFF2-40B4-BE49-F238E27FC236}">
                  <a16:creationId xmlns:a16="http://schemas.microsoft.com/office/drawing/2014/main" id="{328D209B-760E-42CF-B3C0-10EDF9EEBDA2}"/>
                </a:ext>
              </a:extLst>
            </p:cNvPr>
            <p:cNvSpPr/>
            <p:nvPr/>
          </p:nvSpPr>
          <p:spPr>
            <a:xfrm>
              <a:off x="3125965" y="1600200"/>
              <a:ext cx="329610" cy="36000"/>
            </a:xfrm>
            <a:prstGeom prst="rect">
              <a:avLst/>
            </a:prstGeom>
            <a:solidFill>
              <a:sysClr val="windowText" lastClr="000000">
                <a:lumMod val="65000"/>
                <a:lumOff val="35000"/>
              </a:sysClr>
            </a:solidFill>
            <a:ln w="12700" cap="flat" cmpd="sng" algn="ctr">
              <a:no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grpSp>
      <p:graphicFrame>
        <p:nvGraphicFramePr>
          <p:cNvPr id="10" name="表格 9">
            <a:extLst>
              <a:ext uri="{FF2B5EF4-FFF2-40B4-BE49-F238E27FC236}">
                <a16:creationId xmlns:a16="http://schemas.microsoft.com/office/drawing/2014/main" id="{D9FCE2C4-7926-4EFB-9158-C34BB6ED10CE}"/>
              </a:ext>
            </a:extLst>
          </p:cNvPr>
          <p:cNvGraphicFramePr>
            <a:graphicFrameLocks noGrp="1"/>
          </p:cNvGraphicFramePr>
          <p:nvPr>
            <p:extLst>
              <p:ext uri="{D42A27DB-BD31-4B8C-83A1-F6EECF244321}">
                <p14:modId xmlns:p14="http://schemas.microsoft.com/office/powerpoint/2010/main" val="1738855365"/>
              </p:ext>
            </p:extLst>
          </p:nvPr>
        </p:nvGraphicFramePr>
        <p:xfrm>
          <a:off x="1198661" y="1787624"/>
          <a:ext cx="4127426" cy="3657600"/>
        </p:xfrm>
        <a:graphic>
          <a:graphicData uri="http://schemas.openxmlformats.org/drawingml/2006/table">
            <a:tbl>
              <a:tblPr>
                <a:tableStyleId>{5C22544A-7EE6-4342-B048-85BDC9FD1C3A}</a:tableStyleId>
              </a:tblPr>
              <a:tblGrid>
                <a:gridCol w="671041">
                  <a:extLst>
                    <a:ext uri="{9D8B030D-6E8A-4147-A177-3AD203B41FA5}">
                      <a16:colId xmlns:a16="http://schemas.microsoft.com/office/drawing/2014/main" val="20000"/>
                    </a:ext>
                  </a:extLst>
                </a:gridCol>
                <a:gridCol w="3456385">
                  <a:extLst>
                    <a:ext uri="{9D8B030D-6E8A-4147-A177-3AD203B41FA5}">
                      <a16:colId xmlns:a16="http://schemas.microsoft.com/office/drawing/2014/main" val="20001"/>
                    </a:ext>
                  </a:extLst>
                </a:gridCol>
              </a:tblGrid>
              <a:tr h="209550">
                <a:tc>
                  <a:txBody>
                    <a:bodyPr/>
                    <a:lstStyle/>
                    <a:p>
                      <a:pPr>
                        <a:spcAft>
                          <a:spcPts val="0"/>
                        </a:spcAft>
                      </a:pPr>
                      <a:r>
                        <a:rPr lang="zh-TW" sz="2000" kern="0" dirty="0">
                          <a:effectLst/>
                          <a:latin typeface="微軟正黑體" pitchFamily="34" charset="-120"/>
                          <a:ea typeface="微軟正黑體" pitchFamily="34" charset="-120"/>
                        </a:rPr>
                        <a:t>序號</a:t>
                      </a:r>
                      <a:endParaRPr lang="zh-TW" sz="2000" kern="100" dirty="0">
                        <a:effectLst/>
                        <a:latin typeface="微軟正黑體" pitchFamily="34" charset="-120"/>
                        <a:ea typeface="微軟正黑體" pitchFamily="34" charset="-120"/>
                      </a:endParaRPr>
                    </a:p>
                  </a:txBody>
                  <a:tcPr marL="17780" marR="17780" marT="0" marB="0">
                    <a:solidFill>
                      <a:schemeClr val="accent1">
                        <a:lumMod val="60000"/>
                        <a:lumOff val="40000"/>
                      </a:schemeClr>
                    </a:solidFill>
                  </a:tcPr>
                </a:tc>
                <a:tc>
                  <a:txBody>
                    <a:bodyPr/>
                    <a:lstStyle/>
                    <a:p>
                      <a:pPr algn="ctr">
                        <a:spcAft>
                          <a:spcPts val="0"/>
                        </a:spcAft>
                      </a:pPr>
                      <a:r>
                        <a:rPr lang="zh-TW" sz="2000" kern="0" dirty="0">
                          <a:effectLst/>
                          <a:latin typeface="微軟正黑體" pitchFamily="34" charset="-120"/>
                          <a:ea typeface="微軟正黑體" pitchFamily="34" charset="-120"/>
                        </a:rPr>
                        <a:t>聯盟會員名稱</a:t>
                      </a:r>
                      <a:endParaRPr lang="zh-TW" sz="2000" kern="100" dirty="0">
                        <a:effectLst/>
                        <a:latin typeface="微軟正黑體" pitchFamily="34" charset="-120"/>
                        <a:ea typeface="微軟正黑體" pitchFamily="34" charset="-120"/>
                      </a:endParaRPr>
                    </a:p>
                  </a:txBody>
                  <a:tcPr marL="17780" marR="17780" marT="0" marB="0" anchor="ctr">
                    <a:solidFill>
                      <a:schemeClr val="accent1">
                        <a:lumMod val="60000"/>
                        <a:lumOff val="40000"/>
                      </a:schemeClr>
                    </a:solidFill>
                  </a:tcPr>
                </a:tc>
                <a:extLst>
                  <a:ext uri="{0D108BD9-81ED-4DB2-BD59-A6C34878D82A}">
                    <a16:rowId xmlns:a16="http://schemas.microsoft.com/office/drawing/2014/main" val="10000"/>
                  </a:ext>
                </a:extLst>
              </a:tr>
              <a:tr h="209550">
                <a:tc>
                  <a:txBody>
                    <a:bodyPr/>
                    <a:lstStyle/>
                    <a:p>
                      <a:pPr algn="ctr">
                        <a:spcAft>
                          <a:spcPts val="0"/>
                        </a:spcAft>
                      </a:pPr>
                      <a:r>
                        <a:rPr lang="en-US" sz="2000" kern="0" dirty="0">
                          <a:effectLst/>
                          <a:latin typeface="微軟正黑體" pitchFamily="34" charset="-120"/>
                          <a:ea typeface="微軟正黑體" pitchFamily="34" charset="-120"/>
                        </a:rPr>
                        <a:t>1</a:t>
                      </a:r>
                      <a:endParaRPr lang="zh-TW" sz="2000" kern="100" dirty="0">
                        <a:effectLst/>
                        <a:latin typeface="微軟正黑體" pitchFamily="34" charset="-120"/>
                        <a:ea typeface="微軟正黑體" pitchFamily="34" charset="-120"/>
                      </a:endParaRPr>
                    </a:p>
                  </a:txBody>
                  <a:tcPr marL="17780" marR="17780" marT="0" marB="0"/>
                </a:tc>
                <a:tc>
                  <a:txBody>
                    <a:bodyPr/>
                    <a:lstStyle/>
                    <a:p>
                      <a:pPr algn="ctr">
                        <a:spcAft>
                          <a:spcPts val="0"/>
                        </a:spcAft>
                      </a:pPr>
                      <a:r>
                        <a:rPr lang="zh-TW" sz="2000" kern="0" dirty="0">
                          <a:effectLst/>
                          <a:latin typeface="微軟正黑體" pitchFamily="34" charset="-120"/>
                          <a:ea typeface="微軟正黑體" pitchFamily="34" charset="-120"/>
                        </a:rPr>
                        <a:t>台耀化學股份有限公司</a:t>
                      </a:r>
                      <a:endParaRPr lang="zh-TW" sz="2000" kern="100" dirty="0">
                        <a:effectLst/>
                        <a:latin typeface="微軟正黑體" pitchFamily="34" charset="-120"/>
                        <a:ea typeface="微軟正黑體" pitchFamily="34" charset="-120"/>
                      </a:endParaRPr>
                    </a:p>
                  </a:txBody>
                  <a:tcPr marL="17780" marR="17780" marT="0" marB="0" anchor="ctr"/>
                </a:tc>
                <a:extLst>
                  <a:ext uri="{0D108BD9-81ED-4DB2-BD59-A6C34878D82A}">
                    <a16:rowId xmlns:a16="http://schemas.microsoft.com/office/drawing/2014/main" val="10001"/>
                  </a:ext>
                </a:extLst>
              </a:tr>
              <a:tr h="209550">
                <a:tc>
                  <a:txBody>
                    <a:bodyPr/>
                    <a:lstStyle/>
                    <a:p>
                      <a:pPr algn="ctr">
                        <a:spcAft>
                          <a:spcPts val="0"/>
                        </a:spcAft>
                      </a:pPr>
                      <a:r>
                        <a:rPr lang="en-US" sz="2000" kern="0" dirty="0">
                          <a:effectLst/>
                          <a:latin typeface="微軟正黑體" pitchFamily="34" charset="-120"/>
                          <a:ea typeface="微軟正黑體" pitchFamily="34" charset="-120"/>
                        </a:rPr>
                        <a:t>2</a:t>
                      </a:r>
                      <a:endParaRPr lang="zh-TW" sz="2000" kern="100" dirty="0">
                        <a:effectLst/>
                        <a:latin typeface="微軟正黑體" pitchFamily="34" charset="-120"/>
                        <a:ea typeface="微軟正黑體" pitchFamily="34" charset="-120"/>
                      </a:endParaRPr>
                    </a:p>
                  </a:txBody>
                  <a:tcPr marL="17780" marR="17780" marT="0" marB="0"/>
                </a:tc>
                <a:tc>
                  <a:txBody>
                    <a:bodyPr/>
                    <a:lstStyle/>
                    <a:p>
                      <a:pPr algn="ctr">
                        <a:spcAft>
                          <a:spcPts val="0"/>
                        </a:spcAft>
                      </a:pPr>
                      <a:r>
                        <a:rPr lang="zh-TW" sz="2000" kern="0" dirty="0">
                          <a:effectLst/>
                          <a:latin typeface="微軟正黑體" pitchFamily="34" charset="-120"/>
                          <a:ea typeface="微軟正黑體" pitchFamily="34" charset="-120"/>
                        </a:rPr>
                        <a:t>安成國際藥業股份有限公司</a:t>
                      </a:r>
                      <a:endParaRPr lang="zh-TW" sz="2000" kern="100" dirty="0">
                        <a:effectLst/>
                        <a:latin typeface="微軟正黑體" pitchFamily="34" charset="-120"/>
                        <a:ea typeface="微軟正黑體" pitchFamily="34" charset="-120"/>
                      </a:endParaRPr>
                    </a:p>
                  </a:txBody>
                  <a:tcPr marL="17780" marR="17780" marT="0" marB="0" anchor="ctr"/>
                </a:tc>
                <a:extLst>
                  <a:ext uri="{0D108BD9-81ED-4DB2-BD59-A6C34878D82A}">
                    <a16:rowId xmlns:a16="http://schemas.microsoft.com/office/drawing/2014/main" val="10002"/>
                  </a:ext>
                </a:extLst>
              </a:tr>
              <a:tr h="303803">
                <a:tc>
                  <a:txBody>
                    <a:bodyPr/>
                    <a:lstStyle/>
                    <a:p>
                      <a:pPr algn="ctr">
                        <a:spcAft>
                          <a:spcPts val="0"/>
                        </a:spcAft>
                      </a:pPr>
                      <a:r>
                        <a:rPr lang="en-US" sz="2000" kern="0">
                          <a:effectLst/>
                          <a:latin typeface="微軟正黑體" pitchFamily="34" charset="-120"/>
                          <a:ea typeface="微軟正黑體" pitchFamily="34" charset="-120"/>
                        </a:rPr>
                        <a:t>3</a:t>
                      </a:r>
                      <a:endParaRPr lang="zh-TW" sz="2000" kern="100">
                        <a:effectLst/>
                        <a:latin typeface="微軟正黑體" pitchFamily="34" charset="-120"/>
                        <a:ea typeface="微軟正黑體" pitchFamily="34" charset="-120"/>
                      </a:endParaRPr>
                    </a:p>
                  </a:txBody>
                  <a:tcPr marL="17780" marR="17780" marT="0" marB="0"/>
                </a:tc>
                <a:tc>
                  <a:txBody>
                    <a:bodyPr/>
                    <a:lstStyle/>
                    <a:p>
                      <a:pPr algn="ctr">
                        <a:spcAft>
                          <a:spcPts val="0"/>
                        </a:spcAft>
                      </a:pPr>
                      <a:r>
                        <a:rPr lang="zh-TW" sz="2000" kern="0" dirty="0">
                          <a:effectLst/>
                          <a:latin typeface="微軟正黑體" pitchFamily="34" charset="-120"/>
                          <a:ea typeface="微軟正黑體" pitchFamily="34" charset="-120"/>
                        </a:rPr>
                        <a:t>建誼生技股份有限公司</a:t>
                      </a:r>
                      <a:endParaRPr lang="zh-TW" sz="2000" kern="100" dirty="0">
                        <a:effectLst/>
                        <a:latin typeface="微軟正黑體" pitchFamily="34" charset="-120"/>
                        <a:ea typeface="微軟正黑體" pitchFamily="34" charset="-120"/>
                      </a:endParaRPr>
                    </a:p>
                  </a:txBody>
                  <a:tcPr marL="17780" marR="17780" marT="0" marB="0" anchor="ctr"/>
                </a:tc>
                <a:extLst>
                  <a:ext uri="{0D108BD9-81ED-4DB2-BD59-A6C34878D82A}">
                    <a16:rowId xmlns:a16="http://schemas.microsoft.com/office/drawing/2014/main" val="10003"/>
                  </a:ext>
                </a:extLst>
              </a:tr>
              <a:tr h="209550">
                <a:tc>
                  <a:txBody>
                    <a:bodyPr/>
                    <a:lstStyle/>
                    <a:p>
                      <a:pPr algn="ctr">
                        <a:spcAft>
                          <a:spcPts val="0"/>
                        </a:spcAft>
                      </a:pPr>
                      <a:r>
                        <a:rPr lang="en-US" sz="2000" kern="0">
                          <a:effectLst/>
                          <a:latin typeface="微軟正黑體" pitchFamily="34" charset="-120"/>
                          <a:ea typeface="微軟正黑體" pitchFamily="34" charset="-120"/>
                        </a:rPr>
                        <a:t>4</a:t>
                      </a:r>
                      <a:endParaRPr lang="zh-TW" sz="2000" kern="100">
                        <a:effectLst/>
                        <a:latin typeface="微軟正黑體" pitchFamily="34" charset="-120"/>
                        <a:ea typeface="微軟正黑體" pitchFamily="34" charset="-120"/>
                      </a:endParaRPr>
                    </a:p>
                  </a:txBody>
                  <a:tcPr marL="17780" marR="17780" marT="0" marB="0"/>
                </a:tc>
                <a:tc>
                  <a:txBody>
                    <a:bodyPr/>
                    <a:lstStyle/>
                    <a:p>
                      <a:pPr algn="ctr">
                        <a:spcAft>
                          <a:spcPts val="0"/>
                        </a:spcAft>
                      </a:pPr>
                      <a:r>
                        <a:rPr lang="zh-TW" sz="2000" kern="0" dirty="0">
                          <a:effectLst/>
                          <a:latin typeface="微軟正黑體" pitchFamily="34" charset="-120"/>
                          <a:ea typeface="微軟正黑體" pitchFamily="34" charset="-120"/>
                        </a:rPr>
                        <a:t>陽明生醫股份有限公司</a:t>
                      </a:r>
                      <a:endParaRPr lang="zh-TW" sz="2000" kern="100" dirty="0">
                        <a:effectLst/>
                        <a:latin typeface="微軟正黑體" pitchFamily="34" charset="-120"/>
                        <a:ea typeface="微軟正黑體" pitchFamily="34" charset="-120"/>
                      </a:endParaRPr>
                    </a:p>
                  </a:txBody>
                  <a:tcPr marL="17780" marR="17780" marT="0" marB="0" anchor="ctr"/>
                </a:tc>
                <a:extLst>
                  <a:ext uri="{0D108BD9-81ED-4DB2-BD59-A6C34878D82A}">
                    <a16:rowId xmlns:a16="http://schemas.microsoft.com/office/drawing/2014/main" val="10004"/>
                  </a:ext>
                </a:extLst>
              </a:tr>
              <a:tr h="252958">
                <a:tc>
                  <a:txBody>
                    <a:bodyPr/>
                    <a:lstStyle/>
                    <a:p>
                      <a:pPr algn="ctr">
                        <a:spcAft>
                          <a:spcPts val="0"/>
                        </a:spcAft>
                      </a:pPr>
                      <a:r>
                        <a:rPr lang="en-US" sz="2000" kern="0">
                          <a:effectLst/>
                          <a:latin typeface="微軟正黑體" pitchFamily="34" charset="-120"/>
                          <a:ea typeface="微軟正黑體" pitchFamily="34" charset="-120"/>
                        </a:rPr>
                        <a:t>5</a:t>
                      </a:r>
                      <a:endParaRPr lang="zh-TW" sz="2000" kern="100">
                        <a:effectLst/>
                        <a:latin typeface="微軟正黑體" pitchFamily="34" charset="-120"/>
                        <a:ea typeface="微軟正黑體" pitchFamily="34" charset="-120"/>
                      </a:endParaRPr>
                    </a:p>
                  </a:txBody>
                  <a:tcPr marL="17780" marR="17780" marT="0" marB="0"/>
                </a:tc>
                <a:tc>
                  <a:txBody>
                    <a:bodyPr/>
                    <a:lstStyle/>
                    <a:p>
                      <a:pPr algn="ctr">
                        <a:spcAft>
                          <a:spcPts val="0"/>
                        </a:spcAft>
                      </a:pPr>
                      <a:r>
                        <a:rPr lang="zh-TW" sz="2000" kern="0" dirty="0">
                          <a:effectLst/>
                          <a:latin typeface="微軟正黑體" pitchFamily="34" charset="-120"/>
                          <a:ea typeface="微軟正黑體" pitchFamily="34" charset="-120"/>
                        </a:rPr>
                        <a:t>順天醫藥股份有限公司</a:t>
                      </a:r>
                      <a:endParaRPr lang="zh-TW" sz="2000" kern="100" dirty="0">
                        <a:effectLst/>
                        <a:latin typeface="微軟正黑體" pitchFamily="34" charset="-120"/>
                        <a:ea typeface="微軟正黑體" pitchFamily="34" charset="-120"/>
                      </a:endParaRPr>
                    </a:p>
                  </a:txBody>
                  <a:tcPr marL="17780" marR="17780" marT="0" marB="0" anchor="ctr"/>
                </a:tc>
                <a:extLst>
                  <a:ext uri="{0D108BD9-81ED-4DB2-BD59-A6C34878D82A}">
                    <a16:rowId xmlns:a16="http://schemas.microsoft.com/office/drawing/2014/main" val="10005"/>
                  </a:ext>
                </a:extLst>
              </a:tr>
              <a:tr h="209550">
                <a:tc>
                  <a:txBody>
                    <a:bodyPr/>
                    <a:lstStyle/>
                    <a:p>
                      <a:pPr algn="ctr">
                        <a:spcAft>
                          <a:spcPts val="0"/>
                        </a:spcAft>
                      </a:pPr>
                      <a:r>
                        <a:rPr lang="en-US" sz="2000" kern="0">
                          <a:effectLst/>
                          <a:latin typeface="微軟正黑體" pitchFamily="34" charset="-120"/>
                          <a:ea typeface="微軟正黑體" pitchFamily="34" charset="-120"/>
                        </a:rPr>
                        <a:t>6</a:t>
                      </a:r>
                      <a:endParaRPr lang="zh-TW" sz="2000" kern="100">
                        <a:effectLst/>
                        <a:latin typeface="微軟正黑體" pitchFamily="34" charset="-120"/>
                        <a:ea typeface="微軟正黑體" pitchFamily="34" charset="-120"/>
                      </a:endParaRPr>
                    </a:p>
                  </a:txBody>
                  <a:tcPr marL="17780" marR="17780" marT="0" marB="0"/>
                </a:tc>
                <a:tc>
                  <a:txBody>
                    <a:bodyPr/>
                    <a:lstStyle/>
                    <a:p>
                      <a:pPr algn="ctr">
                        <a:spcAft>
                          <a:spcPts val="0"/>
                        </a:spcAft>
                      </a:pPr>
                      <a:r>
                        <a:rPr lang="zh-TW" altLang="en-US" sz="2000" kern="0" dirty="0">
                          <a:effectLst/>
                          <a:latin typeface="微軟正黑體" pitchFamily="34" charset="-120"/>
                          <a:ea typeface="微軟正黑體" pitchFamily="34" charset="-120"/>
                        </a:rPr>
                        <a:t>印度</a:t>
                      </a:r>
                      <a:r>
                        <a:rPr lang="en-US" altLang="zh-TW" sz="2000" kern="0" dirty="0" err="1">
                          <a:effectLst/>
                          <a:latin typeface="微軟正黑體" pitchFamily="34" charset="-120"/>
                          <a:ea typeface="微軟正黑體" pitchFamily="34" charset="-120"/>
                        </a:rPr>
                        <a:t>Chemtech_Pvt_Ltd</a:t>
                      </a:r>
                      <a:endParaRPr lang="zh-TW" sz="2000" kern="100" dirty="0">
                        <a:effectLst/>
                        <a:latin typeface="微軟正黑體" pitchFamily="34" charset="-120"/>
                        <a:ea typeface="微軟正黑體" pitchFamily="34" charset="-120"/>
                      </a:endParaRPr>
                    </a:p>
                  </a:txBody>
                  <a:tcPr marL="17780" marR="17780" marT="0" marB="0" anchor="ctr"/>
                </a:tc>
                <a:extLst>
                  <a:ext uri="{0D108BD9-81ED-4DB2-BD59-A6C34878D82A}">
                    <a16:rowId xmlns:a16="http://schemas.microsoft.com/office/drawing/2014/main" val="10006"/>
                  </a:ext>
                </a:extLst>
              </a:tr>
              <a:tr h="209550">
                <a:tc>
                  <a:txBody>
                    <a:bodyPr/>
                    <a:lstStyle/>
                    <a:p>
                      <a:pPr algn="ctr">
                        <a:spcAft>
                          <a:spcPts val="0"/>
                        </a:spcAft>
                      </a:pPr>
                      <a:r>
                        <a:rPr lang="en-US" sz="2000" kern="0">
                          <a:effectLst/>
                          <a:latin typeface="微軟正黑體" pitchFamily="34" charset="-120"/>
                          <a:ea typeface="微軟正黑體" pitchFamily="34" charset="-120"/>
                        </a:rPr>
                        <a:t>7</a:t>
                      </a:r>
                      <a:endParaRPr lang="zh-TW" sz="2000" kern="100">
                        <a:effectLst/>
                        <a:latin typeface="微軟正黑體" pitchFamily="34" charset="-120"/>
                        <a:ea typeface="微軟正黑體" pitchFamily="34" charset="-120"/>
                      </a:endParaRPr>
                    </a:p>
                  </a:txBody>
                  <a:tcPr marL="17780" marR="17780" marT="0" marB="0"/>
                </a:tc>
                <a:tc>
                  <a:txBody>
                    <a:bodyPr/>
                    <a:lstStyle/>
                    <a:p>
                      <a:pPr algn="ctr">
                        <a:spcAft>
                          <a:spcPts val="0"/>
                        </a:spcAft>
                      </a:pPr>
                      <a:r>
                        <a:rPr lang="zh-TW" altLang="en-US" sz="2000" kern="0" dirty="0">
                          <a:effectLst/>
                          <a:latin typeface="微軟正黑體" pitchFamily="34" charset="-120"/>
                          <a:ea typeface="微軟正黑體" pitchFamily="34" charset="-120"/>
                        </a:rPr>
                        <a:t>益得生物科技股份有限公司</a:t>
                      </a:r>
                      <a:endParaRPr lang="zh-TW" sz="2000" kern="100" dirty="0">
                        <a:effectLst/>
                        <a:latin typeface="微軟正黑體" pitchFamily="34" charset="-120"/>
                        <a:ea typeface="微軟正黑體" pitchFamily="34" charset="-120"/>
                      </a:endParaRPr>
                    </a:p>
                  </a:txBody>
                  <a:tcPr marL="17780" marR="17780" marT="0" marB="0" anchor="ctr"/>
                </a:tc>
                <a:extLst>
                  <a:ext uri="{0D108BD9-81ED-4DB2-BD59-A6C34878D82A}">
                    <a16:rowId xmlns:a16="http://schemas.microsoft.com/office/drawing/2014/main" val="10007"/>
                  </a:ext>
                </a:extLst>
              </a:tr>
              <a:tr h="209550">
                <a:tc>
                  <a:txBody>
                    <a:bodyPr/>
                    <a:lstStyle/>
                    <a:p>
                      <a:pPr algn="ctr">
                        <a:spcAft>
                          <a:spcPts val="0"/>
                        </a:spcAft>
                      </a:pPr>
                      <a:r>
                        <a:rPr lang="en-US" sz="2000" kern="0" dirty="0">
                          <a:effectLst/>
                          <a:latin typeface="微軟正黑體" pitchFamily="34" charset="-120"/>
                          <a:ea typeface="微軟正黑體" pitchFamily="34" charset="-120"/>
                        </a:rPr>
                        <a:t>8</a:t>
                      </a:r>
                      <a:endParaRPr lang="zh-TW" sz="2000" kern="100" dirty="0">
                        <a:effectLst/>
                        <a:latin typeface="微軟正黑體" pitchFamily="34" charset="-120"/>
                        <a:ea typeface="微軟正黑體" pitchFamily="34" charset="-120"/>
                      </a:endParaRPr>
                    </a:p>
                  </a:txBody>
                  <a:tcPr marL="17780" marR="17780" marT="0" marB="0"/>
                </a:tc>
                <a:tc>
                  <a:txBody>
                    <a:bodyPr/>
                    <a:lstStyle/>
                    <a:p>
                      <a:pPr algn="ctr">
                        <a:spcAft>
                          <a:spcPts val="0"/>
                        </a:spcAft>
                      </a:pPr>
                      <a:r>
                        <a:rPr lang="zh-TW" altLang="en-US" sz="2000" kern="100" dirty="0">
                          <a:effectLst/>
                          <a:latin typeface="微軟正黑體" pitchFamily="34" charset="-120"/>
                          <a:ea typeface="微軟正黑體" pitchFamily="34" charset="-120"/>
                        </a:rPr>
                        <a:t>台灣微脂體股份有限公司</a:t>
                      </a:r>
                    </a:p>
                  </a:txBody>
                  <a:tcPr marL="17780" marR="17780" marT="0" marB="0" anchor="ctr"/>
                </a:tc>
                <a:extLst>
                  <a:ext uri="{0D108BD9-81ED-4DB2-BD59-A6C34878D82A}">
                    <a16:rowId xmlns:a16="http://schemas.microsoft.com/office/drawing/2014/main" val="10008"/>
                  </a:ext>
                </a:extLst>
              </a:tr>
              <a:tr h="209550">
                <a:tc>
                  <a:txBody>
                    <a:bodyPr/>
                    <a:lstStyle/>
                    <a:p>
                      <a:pPr algn="ctr">
                        <a:spcAft>
                          <a:spcPts val="0"/>
                        </a:spcAft>
                      </a:pPr>
                      <a:r>
                        <a:rPr lang="en-US" altLang="zh-TW" sz="2000" kern="100" dirty="0">
                          <a:effectLst/>
                          <a:latin typeface="微軟正黑體" pitchFamily="34" charset="-120"/>
                          <a:ea typeface="微軟正黑體" pitchFamily="34" charset="-120"/>
                        </a:rPr>
                        <a:t>9</a:t>
                      </a:r>
                      <a:endParaRPr lang="zh-TW" sz="2000" kern="100" dirty="0">
                        <a:effectLst/>
                        <a:latin typeface="微軟正黑體" pitchFamily="34" charset="-120"/>
                        <a:ea typeface="微軟正黑體" pitchFamily="34" charset="-120"/>
                      </a:endParaRPr>
                    </a:p>
                  </a:txBody>
                  <a:tcPr marL="17780" marR="17780" marT="0" marB="0"/>
                </a:tc>
                <a:tc>
                  <a:txBody>
                    <a:bodyPr/>
                    <a:lstStyle/>
                    <a:p>
                      <a:pPr algn="ctr">
                        <a:spcAft>
                          <a:spcPts val="0"/>
                        </a:spcAft>
                      </a:pPr>
                      <a:r>
                        <a:rPr lang="zh-TW" altLang="en-US" sz="2000" dirty="0">
                          <a:latin typeface="微軟正黑體" pitchFamily="34" charset="-120"/>
                          <a:ea typeface="微軟正黑體" pitchFamily="34" charset="-120"/>
                        </a:rPr>
                        <a:t>健永生技股份有限公司</a:t>
                      </a:r>
                      <a:endParaRPr lang="zh-TW" sz="2000" kern="100" dirty="0">
                        <a:effectLst/>
                        <a:latin typeface="微軟正黑體" pitchFamily="34" charset="-120"/>
                        <a:ea typeface="微軟正黑體" pitchFamily="34" charset="-120"/>
                      </a:endParaRPr>
                    </a:p>
                  </a:txBody>
                  <a:tcPr marL="17780" marR="17780" marT="0" marB="0" anchor="ctr"/>
                </a:tc>
                <a:extLst>
                  <a:ext uri="{0D108BD9-81ED-4DB2-BD59-A6C34878D82A}">
                    <a16:rowId xmlns:a16="http://schemas.microsoft.com/office/drawing/2014/main" val="60834560"/>
                  </a:ext>
                </a:extLst>
              </a:tr>
              <a:tr h="209550">
                <a:tc>
                  <a:txBody>
                    <a:bodyPr/>
                    <a:lstStyle/>
                    <a:p>
                      <a:pPr algn="ctr">
                        <a:spcAft>
                          <a:spcPts val="0"/>
                        </a:spcAft>
                      </a:pPr>
                      <a:r>
                        <a:rPr lang="en-US" altLang="zh-TW" sz="2000" kern="100" dirty="0">
                          <a:effectLst/>
                          <a:latin typeface="微軟正黑體" pitchFamily="34" charset="-120"/>
                          <a:ea typeface="微軟正黑體" pitchFamily="34" charset="-120"/>
                        </a:rPr>
                        <a:t>10</a:t>
                      </a:r>
                      <a:endParaRPr lang="zh-TW" sz="2000" kern="100" dirty="0">
                        <a:effectLst/>
                        <a:latin typeface="微軟正黑體" pitchFamily="34" charset="-120"/>
                        <a:ea typeface="微軟正黑體" pitchFamily="34" charset="-120"/>
                      </a:endParaRPr>
                    </a:p>
                  </a:txBody>
                  <a:tcPr marL="17780" marR="17780" marT="0" marB="0"/>
                </a:tc>
                <a:tc>
                  <a:txBody>
                    <a:bodyPr/>
                    <a:lstStyle/>
                    <a:p>
                      <a:pPr algn="ctr">
                        <a:spcAft>
                          <a:spcPts val="0"/>
                        </a:spcAft>
                      </a:pPr>
                      <a:r>
                        <a:rPr lang="zh-TW" altLang="en-US" sz="2000" dirty="0">
                          <a:latin typeface="微軟正黑體" pitchFamily="34" charset="-120"/>
                          <a:ea typeface="微軟正黑體" pitchFamily="34" charset="-120"/>
                        </a:rPr>
                        <a:t>仁新醫藥股份有限公司</a:t>
                      </a:r>
                    </a:p>
                  </a:txBody>
                  <a:tcPr marL="17780" marR="17780" marT="0" marB="0" anchor="ctr"/>
                </a:tc>
                <a:extLst>
                  <a:ext uri="{0D108BD9-81ED-4DB2-BD59-A6C34878D82A}">
                    <a16:rowId xmlns:a16="http://schemas.microsoft.com/office/drawing/2014/main" val="321391130"/>
                  </a:ext>
                </a:extLst>
              </a:tr>
              <a:tr h="209550">
                <a:tc>
                  <a:txBody>
                    <a:bodyPr/>
                    <a:lstStyle/>
                    <a:p>
                      <a:pPr algn="ctr">
                        <a:spcAft>
                          <a:spcPts val="0"/>
                        </a:spcAft>
                      </a:pPr>
                      <a:r>
                        <a:rPr lang="en-US" altLang="zh-TW" sz="2000" kern="100" dirty="0">
                          <a:effectLst/>
                          <a:latin typeface="微軟正黑體" pitchFamily="34" charset="-120"/>
                          <a:ea typeface="微軟正黑體" pitchFamily="34" charset="-120"/>
                        </a:rPr>
                        <a:t>11</a:t>
                      </a:r>
                      <a:endParaRPr lang="zh-TW" sz="2000" kern="100" dirty="0">
                        <a:effectLst/>
                        <a:latin typeface="微軟正黑體" pitchFamily="34" charset="-120"/>
                        <a:ea typeface="微軟正黑體" pitchFamily="34" charset="-120"/>
                      </a:endParaRPr>
                    </a:p>
                  </a:txBody>
                  <a:tcPr marL="17780" marR="17780" marT="0" marB="0"/>
                </a:tc>
                <a:tc>
                  <a:txBody>
                    <a:bodyPr/>
                    <a:lstStyle/>
                    <a:p>
                      <a:pPr algn="ctr">
                        <a:spcAft>
                          <a:spcPts val="0"/>
                        </a:spcAft>
                      </a:pPr>
                      <a:r>
                        <a:rPr lang="zh-TW" altLang="en-US" sz="2000" kern="100" dirty="0">
                          <a:effectLst/>
                          <a:latin typeface="微軟正黑體" pitchFamily="34" charset="-120"/>
                          <a:ea typeface="微軟正黑體" pitchFamily="34" charset="-120"/>
                        </a:rPr>
                        <a:t>山酮新藥開發股份有限公司</a:t>
                      </a:r>
                      <a:endParaRPr lang="zh-TW" sz="2000" kern="100" dirty="0">
                        <a:effectLst/>
                        <a:latin typeface="微軟正黑體" pitchFamily="34" charset="-120"/>
                        <a:ea typeface="微軟正黑體" pitchFamily="34" charset="-120"/>
                      </a:endParaRPr>
                    </a:p>
                  </a:txBody>
                  <a:tcPr marL="17780" marR="17780" marT="0" marB="0" anchor="ctr"/>
                </a:tc>
                <a:extLst>
                  <a:ext uri="{0D108BD9-81ED-4DB2-BD59-A6C34878D82A}">
                    <a16:rowId xmlns:a16="http://schemas.microsoft.com/office/drawing/2014/main" val="3861045943"/>
                  </a:ext>
                </a:extLst>
              </a:tr>
            </a:tbl>
          </a:graphicData>
        </a:graphic>
      </p:graphicFrame>
      <p:sp>
        <p:nvSpPr>
          <p:cNvPr id="12" name="矩形 11">
            <a:extLst>
              <a:ext uri="{FF2B5EF4-FFF2-40B4-BE49-F238E27FC236}">
                <a16:creationId xmlns:a16="http://schemas.microsoft.com/office/drawing/2014/main" id="{CD296E13-DF48-4CE4-B79D-914C8BAE2B48}"/>
              </a:ext>
            </a:extLst>
          </p:cNvPr>
          <p:cNvSpPr/>
          <p:nvPr/>
        </p:nvSpPr>
        <p:spPr>
          <a:xfrm>
            <a:off x="6096000" y="1151172"/>
            <a:ext cx="5616624" cy="2677656"/>
          </a:xfrm>
          <a:prstGeom prst="rect">
            <a:avLst/>
          </a:prstGeom>
        </p:spPr>
        <p:txBody>
          <a:bodyPr wrap="square">
            <a:spAutoFit/>
          </a:bodyPr>
          <a:lstStyle/>
          <a:p>
            <a:pPr algn="just"/>
            <a:r>
              <a:rPr lang="zh-TW" altLang="en-US" sz="2400" dirty="0">
                <a:solidFill>
                  <a:srgbClr val="0070C0"/>
                </a:solidFill>
                <a:latin typeface="標楷體" panose="03000509000000000000" pitchFamily="65" charset="-120"/>
                <a:ea typeface="標楷體" panose="03000509000000000000" pitchFamily="65" charset="-120"/>
              </a:rPr>
              <a:t>協助產業建立常態性實質技術平台</a:t>
            </a:r>
            <a:endParaRPr lang="en-US" altLang="zh-TW" sz="2400" dirty="0">
              <a:solidFill>
                <a:srgbClr val="0070C0"/>
              </a:solidFill>
              <a:latin typeface="標楷體" panose="03000509000000000000" pitchFamily="65" charset="-120"/>
              <a:ea typeface="標楷體" panose="03000509000000000000" pitchFamily="65" charset="-120"/>
            </a:endParaRPr>
          </a:p>
          <a:p>
            <a:pPr marL="342900" indent="-342900" algn="just">
              <a:buFont typeface="+mj-lt"/>
              <a:buAutoNum type="arabicPeriod"/>
            </a:pPr>
            <a:r>
              <a:rPr lang="zh-TW" altLang="en-US" sz="2400" kern="0" dirty="0">
                <a:solidFill>
                  <a:srgbClr val="FF0000"/>
                </a:solidFill>
                <a:latin typeface="標楷體" panose="03000509000000000000" pitchFamily="65" charset="-120"/>
                <a:ea typeface="標楷體" panose="03000509000000000000" pitchFamily="65" charset="-120"/>
              </a:rPr>
              <a:t>藥物不純物分析結構鑑定技術平台 </a:t>
            </a:r>
            <a:r>
              <a:rPr lang="en-US" altLang="zh-TW" sz="2400" kern="0" dirty="0">
                <a:solidFill>
                  <a:srgbClr val="0070C0"/>
                </a:solidFill>
                <a:latin typeface="標楷體" panose="03000509000000000000" pitchFamily="65" charset="-120"/>
                <a:ea typeface="標楷體" panose="03000509000000000000" pitchFamily="65" charset="-120"/>
              </a:rPr>
              <a:t>-</a:t>
            </a:r>
            <a:r>
              <a:rPr lang="zh-TW" altLang="zh-TW" sz="2400" kern="100" dirty="0">
                <a:solidFill>
                  <a:srgbClr val="0070C0"/>
                </a:solidFill>
                <a:ea typeface="標楷體"/>
                <a:cs typeface="Times New Roman"/>
              </a:rPr>
              <a:t>安成國際藥業</a:t>
            </a:r>
            <a:r>
              <a:rPr lang="zh-TW" altLang="en-US" sz="2400" kern="100" dirty="0">
                <a:solidFill>
                  <a:srgbClr val="0070C0"/>
                </a:solidFill>
                <a:ea typeface="標楷體"/>
                <a:cs typeface="Times New Roman"/>
              </a:rPr>
              <a:t>、</a:t>
            </a:r>
            <a:r>
              <a:rPr lang="zh-TW" altLang="zh-TW" sz="2400" kern="100" dirty="0">
                <a:solidFill>
                  <a:srgbClr val="0070C0"/>
                </a:solidFill>
                <a:ea typeface="標楷體"/>
                <a:cs typeface="Times New Roman"/>
              </a:rPr>
              <a:t>台耀化學</a:t>
            </a:r>
            <a:r>
              <a:rPr lang="zh-TW" altLang="en-US" sz="2400" dirty="0">
                <a:solidFill>
                  <a:srgbClr val="0070C0"/>
                </a:solidFill>
              </a:rPr>
              <a:t>、</a:t>
            </a:r>
            <a:r>
              <a:rPr lang="zh-TW" altLang="zh-TW" sz="2400" kern="100" dirty="0">
                <a:solidFill>
                  <a:srgbClr val="0070C0"/>
                </a:solidFill>
                <a:ea typeface="標楷體"/>
                <a:cs typeface="Times New Roman"/>
              </a:rPr>
              <a:t>順天醫藥</a:t>
            </a:r>
            <a:endParaRPr lang="en-US" altLang="zh-TW" sz="2400" dirty="0">
              <a:solidFill>
                <a:srgbClr val="0070C0"/>
              </a:solidFill>
              <a:latin typeface="標楷體" panose="03000509000000000000" pitchFamily="65" charset="-120"/>
              <a:ea typeface="標楷體" panose="03000509000000000000" pitchFamily="65" charset="-120"/>
            </a:endParaRPr>
          </a:p>
          <a:p>
            <a:pPr marL="342900" indent="-342900" algn="just">
              <a:buFont typeface="+mj-lt"/>
              <a:buAutoNum type="arabicPeriod"/>
            </a:pPr>
            <a:r>
              <a:rPr lang="zh-TW" altLang="en-US" sz="2400" kern="0" dirty="0">
                <a:solidFill>
                  <a:srgbClr val="FF0000"/>
                </a:solidFill>
                <a:latin typeface="標楷體" panose="03000509000000000000" pitchFamily="65" charset="-120"/>
                <a:ea typeface="標楷體" panose="03000509000000000000" pitchFamily="65" charset="-120"/>
              </a:rPr>
              <a:t>中草藥成分析分結構鑑定技術平台 </a:t>
            </a:r>
            <a:r>
              <a:rPr lang="en-US" altLang="zh-TW" sz="2400" kern="0" dirty="0">
                <a:solidFill>
                  <a:srgbClr val="0070C0"/>
                </a:solidFill>
                <a:latin typeface="標楷體" panose="03000509000000000000" pitchFamily="65" charset="-120"/>
                <a:ea typeface="標楷體" panose="03000509000000000000" pitchFamily="65" charset="-120"/>
              </a:rPr>
              <a:t>-</a:t>
            </a:r>
            <a:r>
              <a:rPr lang="zh-TW" altLang="en-US" sz="2400" kern="0" dirty="0">
                <a:solidFill>
                  <a:srgbClr val="0070C0"/>
                </a:solidFill>
                <a:latin typeface="標楷體" panose="03000509000000000000" pitchFamily="65" charset="-120"/>
                <a:ea typeface="標楷體" panose="03000509000000000000" pitchFamily="65" charset="-120"/>
              </a:rPr>
              <a:t> </a:t>
            </a:r>
            <a:r>
              <a:rPr lang="zh-TW" altLang="en-US" sz="2400" kern="100" dirty="0">
                <a:solidFill>
                  <a:srgbClr val="0070C0"/>
                </a:solidFill>
                <a:ea typeface="標楷體"/>
                <a:cs typeface="Times New Roman"/>
              </a:rPr>
              <a:t>和曜生技、山酮新藥</a:t>
            </a:r>
            <a:endParaRPr lang="en-US" altLang="zh-TW" sz="2400" kern="100" dirty="0">
              <a:solidFill>
                <a:srgbClr val="0070C0"/>
              </a:solidFill>
              <a:ea typeface="標楷體"/>
              <a:cs typeface="Times New Roman"/>
            </a:endParaRPr>
          </a:p>
          <a:p>
            <a:pPr marL="342900" indent="-342900" algn="just">
              <a:buFont typeface="+mj-lt"/>
              <a:buAutoNum type="arabicPeriod"/>
            </a:pPr>
            <a:r>
              <a:rPr lang="zh-TW" altLang="en-US" sz="2400" kern="0" dirty="0">
                <a:solidFill>
                  <a:srgbClr val="FF0000"/>
                </a:solidFill>
                <a:latin typeface="標楷體" panose="03000509000000000000" pitchFamily="65" charset="-120"/>
                <a:ea typeface="標楷體" panose="03000509000000000000" pitchFamily="65" charset="-120"/>
              </a:rPr>
              <a:t>質譜分析代謝體研究服務平台 </a:t>
            </a:r>
            <a:endParaRPr lang="en-US" altLang="zh-TW" sz="2400" kern="0" dirty="0">
              <a:solidFill>
                <a:srgbClr val="0070C0"/>
              </a:solidFill>
              <a:latin typeface="標楷體" panose="03000509000000000000" pitchFamily="65" charset="-120"/>
              <a:ea typeface="標楷體" panose="03000509000000000000" pitchFamily="65" charset="-120"/>
            </a:endParaRPr>
          </a:p>
          <a:p>
            <a:pPr algn="just"/>
            <a:r>
              <a:rPr lang="zh-TW" altLang="en-US" sz="2400" kern="0" dirty="0">
                <a:solidFill>
                  <a:srgbClr val="0070C0"/>
                </a:solidFill>
                <a:latin typeface="標楷體" panose="03000509000000000000" pitchFamily="65" charset="-120"/>
                <a:ea typeface="標楷體" panose="03000509000000000000" pitchFamily="65" charset="-120"/>
              </a:rPr>
              <a:t>  台大醫院、</a:t>
            </a:r>
            <a:r>
              <a:rPr lang="zh-TW" altLang="zh-TW" sz="2400" kern="100" dirty="0">
                <a:solidFill>
                  <a:srgbClr val="0070C0"/>
                </a:solidFill>
                <a:ea typeface="標楷體"/>
                <a:cs typeface="Times New Roman"/>
              </a:rPr>
              <a:t>陽明生醫</a:t>
            </a:r>
            <a:r>
              <a:rPr lang="zh-TW" altLang="en-US" sz="2400" kern="100" dirty="0">
                <a:solidFill>
                  <a:srgbClr val="0070C0"/>
                </a:solidFill>
                <a:ea typeface="標楷體"/>
                <a:cs typeface="Times New Roman"/>
              </a:rPr>
              <a:t>、</a:t>
            </a:r>
            <a:r>
              <a:rPr lang="zh-TW" altLang="zh-TW" sz="2400" kern="100" dirty="0">
                <a:solidFill>
                  <a:srgbClr val="0070C0"/>
                </a:solidFill>
                <a:ea typeface="標楷體"/>
                <a:cs typeface="Times New Roman"/>
              </a:rPr>
              <a:t>嵩平貿易</a:t>
            </a:r>
            <a:endParaRPr lang="en-US" altLang="zh-TW" sz="2400" kern="100" dirty="0">
              <a:solidFill>
                <a:srgbClr val="0070C0"/>
              </a:solidFill>
              <a:ea typeface="標楷體"/>
              <a:cs typeface="Times New Roman"/>
            </a:endParaRPr>
          </a:p>
        </p:txBody>
      </p:sp>
      <p:pic>
        <p:nvPicPr>
          <p:cNvPr id="3" name="圖片 2">
            <a:extLst>
              <a:ext uri="{FF2B5EF4-FFF2-40B4-BE49-F238E27FC236}">
                <a16:creationId xmlns:a16="http://schemas.microsoft.com/office/drawing/2014/main" id="{B8D7931D-265A-4CC8-9560-2353C247EB0D}"/>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t="14339"/>
          <a:stretch/>
        </p:blipFill>
        <p:spPr>
          <a:xfrm>
            <a:off x="6240016" y="4725143"/>
            <a:ext cx="3960440" cy="1796711"/>
          </a:xfrm>
          <a:prstGeom prst="rect">
            <a:avLst/>
          </a:prstGeom>
        </p:spPr>
      </p:pic>
      <p:sp>
        <p:nvSpPr>
          <p:cNvPr id="11" name="文字方塊 10">
            <a:extLst>
              <a:ext uri="{FF2B5EF4-FFF2-40B4-BE49-F238E27FC236}">
                <a16:creationId xmlns:a16="http://schemas.microsoft.com/office/drawing/2014/main" id="{AB6C9674-D71F-46BF-ABE3-189DC310A722}"/>
              </a:ext>
            </a:extLst>
          </p:cNvPr>
          <p:cNvSpPr txBox="1"/>
          <p:nvPr/>
        </p:nvSpPr>
        <p:spPr>
          <a:xfrm>
            <a:off x="6240016" y="4356554"/>
            <a:ext cx="2775119" cy="369332"/>
          </a:xfrm>
          <a:prstGeom prst="rect">
            <a:avLst/>
          </a:prstGeom>
          <a:noFill/>
        </p:spPr>
        <p:txBody>
          <a:bodyPr wrap="none" rtlCol="0">
            <a:spAutoFit/>
          </a:bodyPr>
          <a:lstStyle/>
          <a:p>
            <a:r>
              <a:rPr lang="zh-TW" altLang="en-US" dirty="0"/>
              <a:t>中草藥指紋圖譜分析服務</a:t>
            </a:r>
            <a:r>
              <a:rPr lang="en-US" altLang="zh-TW" dirty="0"/>
              <a:t>:</a:t>
            </a:r>
            <a:endParaRPr lang="zh-TW" altLang="en-US" dirty="0"/>
          </a:p>
        </p:txBody>
      </p:sp>
    </p:spTree>
    <p:extLst>
      <p:ext uri="{BB962C8B-B14F-4D97-AF65-F5344CB8AC3E}">
        <p14:creationId xmlns:p14="http://schemas.microsoft.com/office/powerpoint/2010/main" val="425601378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
</p:tagLst>
</file>

<file path=ppt/tags/tag10.xml><?xml version="1.0" encoding="utf-8"?>
<p:tagLst xmlns:a="http://schemas.openxmlformats.org/drawingml/2006/main" xmlns:r="http://schemas.openxmlformats.org/officeDocument/2006/relationships" xmlns:p="http://schemas.openxmlformats.org/presentationml/2006/main">
  <p:tag name="TIMING" val="|1"/>
</p:tagLst>
</file>

<file path=ppt/tags/tag11.xml><?xml version="1.0" encoding="utf-8"?>
<p:tagLst xmlns:a="http://schemas.openxmlformats.org/drawingml/2006/main" xmlns:r="http://schemas.openxmlformats.org/officeDocument/2006/relationships" xmlns:p="http://schemas.openxmlformats.org/presentationml/2006/main">
  <p:tag name="TIMING" val="|1"/>
</p:tagLst>
</file>

<file path=ppt/tags/tag12.xml><?xml version="1.0" encoding="utf-8"?>
<p:tagLst xmlns:a="http://schemas.openxmlformats.org/drawingml/2006/main" xmlns:r="http://schemas.openxmlformats.org/officeDocument/2006/relationships" xmlns:p="http://schemas.openxmlformats.org/presentationml/2006/main">
  <p:tag name="TIMING" val="|0.9|1.1|1.2"/>
</p:tagLst>
</file>

<file path=ppt/tags/tag13.xml><?xml version="1.0" encoding="utf-8"?>
<p:tagLst xmlns:a="http://schemas.openxmlformats.org/drawingml/2006/main" xmlns:r="http://schemas.openxmlformats.org/officeDocument/2006/relationships" xmlns:p="http://schemas.openxmlformats.org/presentationml/2006/main">
  <p:tag name="TIMING" val="|0.5|0.9|0.6|0.6"/>
</p:tagLst>
</file>

<file path=ppt/tags/tag2.xml><?xml version="1.0" encoding="utf-8"?>
<p:tagLst xmlns:a="http://schemas.openxmlformats.org/drawingml/2006/main" xmlns:r="http://schemas.openxmlformats.org/officeDocument/2006/relationships" xmlns:p="http://schemas.openxmlformats.org/presentationml/2006/main">
  <p:tag name="TIMING" val="|0.4"/>
</p:tagLst>
</file>

<file path=ppt/tags/tag3.xml><?xml version="1.0" encoding="utf-8"?>
<p:tagLst xmlns:a="http://schemas.openxmlformats.org/drawingml/2006/main" xmlns:r="http://schemas.openxmlformats.org/officeDocument/2006/relationships" xmlns:p="http://schemas.openxmlformats.org/presentationml/2006/main">
  <p:tag name="TIMING" val="|0.4|2.6"/>
</p:tagLst>
</file>

<file path=ppt/tags/tag4.xml><?xml version="1.0" encoding="utf-8"?>
<p:tagLst xmlns:a="http://schemas.openxmlformats.org/drawingml/2006/main" xmlns:r="http://schemas.openxmlformats.org/officeDocument/2006/relationships" xmlns:p="http://schemas.openxmlformats.org/presentationml/2006/main">
  <p:tag name="TIMING" val="|1.3"/>
</p:tagLst>
</file>

<file path=ppt/tags/tag5.xml><?xml version="1.0" encoding="utf-8"?>
<p:tagLst xmlns:a="http://schemas.openxmlformats.org/drawingml/2006/main" xmlns:r="http://schemas.openxmlformats.org/officeDocument/2006/relationships" xmlns:p="http://schemas.openxmlformats.org/presentationml/2006/main">
  <p:tag name="TIMING" val="|0.9|1.1|1.2"/>
</p:tagLst>
</file>

<file path=ppt/tags/tag6.xml><?xml version="1.0" encoding="utf-8"?>
<p:tagLst xmlns:a="http://schemas.openxmlformats.org/drawingml/2006/main" xmlns:r="http://schemas.openxmlformats.org/officeDocument/2006/relationships" xmlns:p="http://schemas.openxmlformats.org/presentationml/2006/main">
  <p:tag name="TIMING" val="|0.5"/>
</p:tagLst>
</file>

<file path=ppt/tags/tag7.xml><?xml version="1.0" encoding="utf-8"?>
<p:tagLst xmlns:a="http://schemas.openxmlformats.org/drawingml/2006/main" xmlns:r="http://schemas.openxmlformats.org/officeDocument/2006/relationships" xmlns:p="http://schemas.openxmlformats.org/presentationml/2006/main">
  <p:tag name="TIMING" val="|0.5"/>
</p:tagLst>
</file>

<file path=ppt/tags/tag8.xml><?xml version="1.0" encoding="utf-8"?>
<p:tagLst xmlns:a="http://schemas.openxmlformats.org/drawingml/2006/main" xmlns:r="http://schemas.openxmlformats.org/officeDocument/2006/relationships" xmlns:p="http://schemas.openxmlformats.org/presentationml/2006/main">
  <p:tag name="TIMING" val="|0"/>
</p:tagLst>
</file>

<file path=ppt/tags/tag9.xml><?xml version="1.0" encoding="utf-8"?>
<p:tagLst xmlns:a="http://schemas.openxmlformats.org/drawingml/2006/main" xmlns:r="http://schemas.openxmlformats.org/officeDocument/2006/relationships" xmlns:p="http://schemas.openxmlformats.org/presentationml/2006/main">
  <p:tag name="TIMING" val="|0.1"/>
</p:tagLst>
</file>

<file path=ppt/theme/theme1.xml><?xml version="1.0" encoding="utf-8"?>
<a:theme xmlns:a="http://schemas.openxmlformats.org/drawingml/2006/main" name="小水滴">
  <a:themeElements>
    <a:clrScheme name="小水滴">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小水滴">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小水滴">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小水滴</Template>
  <TotalTime>48460</TotalTime>
  <Words>2277</Words>
  <Application>Microsoft Office PowerPoint</Application>
  <PresentationFormat>寬螢幕</PresentationFormat>
  <Paragraphs>235</Paragraphs>
  <Slides>26</Slides>
  <Notes>3</Notes>
  <HiddenSlides>0</HiddenSlides>
  <MMClips>0</MMClips>
  <ScaleCrop>false</ScaleCrop>
  <HeadingPairs>
    <vt:vector size="8" baseType="variant">
      <vt:variant>
        <vt:lpstr>使用字型</vt:lpstr>
      </vt:variant>
      <vt:variant>
        <vt:i4>11</vt:i4>
      </vt:variant>
      <vt:variant>
        <vt:lpstr>佈景主題</vt:lpstr>
      </vt:variant>
      <vt:variant>
        <vt:i4>1</vt:i4>
      </vt:variant>
      <vt:variant>
        <vt:lpstr>內嵌 OLE 伺服程式</vt:lpstr>
      </vt:variant>
      <vt:variant>
        <vt:i4>1</vt:i4>
      </vt:variant>
      <vt:variant>
        <vt:lpstr>投影片標題</vt:lpstr>
      </vt:variant>
      <vt:variant>
        <vt:i4>26</vt:i4>
      </vt:variant>
    </vt:vector>
  </HeadingPairs>
  <TitlesOfParts>
    <vt:vector size="39" baseType="lpstr">
      <vt:lpstr>Helvetica Neue</vt:lpstr>
      <vt:lpstr>思源黑體 TW Regular</vt:lpstr>
      <vt:lpstr>微軟正黑體</vt:lpstr>
      <vt:lpstr>新細明體</vt:lpstr>
      <vt:lpstr>標楷體</vt:lpstr>
      <vt:lpstr>標楷體</vt:lpstr>
      <vt:lpstr>Arial</vt:lpstr>
      <vt:lpstr>Calibri</vt:lpstr>
      <vt:lpstr>Times New Roman</vt:lpstr>
      <vt:lpstr>Tw Cen MT</vt:lpstr>
      <vt:lpstr>Wingdings</vt:lpstr>
      <vt:lpstr>小水滴</vt:lpstr>
      <vt:lpstr>CS ChemDraw Drawing</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Isolation of anti-SARS-CoV-2 natural products extracted from Mentha canadensis and the semi-synthesis of antiviral derivatives </vt:lpstr>
      <vt:lpstr>PowerPoint 簡報</vt:lpstr>
      <vt:lpstr>PowerPoint 簡報</vt:lpstr>
      <vt:lpstr>PowerPoint 簡報</vt:lpstr>
      <vt:lpstr>PowerPoint 簡報</vt:lpstr>
      <vt:lpstr>110年度產學小聯盟績優聯盟獎</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104學年度人才培育補助計畫 期中訪視報告</dc:title>
  <dc:creator>autumn</dc:creator>
  <cp:lastModifiedBy>Sheng fa Tsai</cp:lastModifiedBy>
  <cp:revision>255</cp:revision>
  <cp:lastPrinted>2021-10-22T06:29:59Z</cp:lastPrinted>
  <dcterms:created xsi:type="dcterms:W3CDTF">2015-11-10T03:47:04Z</dcterms:created>
  <dcterms:modified xsi:type="dcterms:W3CDTF">2024-08-14T07:11:52Z</dcterms:modified>
</cp:coreProperties>
</file>